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notesMasterIdLst>
    <p:notesMasterId r:id="rId13"/>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G_MASTER">
    <p:bg>
      <p:bgPr>
        <a:solidFill>
          <a:srgbClr val="F4EFE6"/>
        </a:solidFill>
      </p:bgPr>
    </p:bg>
    <p:spTree>
      <p:nvGrpSpPr>
        <p:cNvPr id="1" name=""/>
        <p:cNvGrpSpPr/>
        <p:nvPr/>
      </p:nvGrpSpPr>
      <p:grpSpPr>
        <a:xfrm>
          <a:off x="0" y="0"/>
          <a:ext cx="0" cy="0"/>
          <a:chOff x="0" y="0"/>
          <a:chExt cx="0" cy="0"/>
        </a:xfrm>
      </p:grpSpPr>
      <p:sp>
        <p:nvSpPr>
          <p:cNvPr id="2" name="Shape 0"/>
          <p:cNvSpPr/>
          <p:nvPr/>
        </p:nvSpPr>
        <p:spPr>
          <a:xfrm>
            <a:off x="502920" y="292608"/>
            <a:ext cx="11185855" cy="7315"/>
          </a:xfrm>
          <a:prstGeom prst="rect">
            <a:avLst/>
          </a:prstGeom>
          <a:solidFill>
            <a:srgbClr val="D9D2C4"/>
          </a:solidFill>
          <a:ln/>
        </p:spPr>
      </p:sp>
      <p:sp>
        <p:nvSpPr>
          <p:cNvPr id="3" name="Shape 1"/>
          <p:cNvSpPr/>
          <p:nvPr/>
        </p:nvSpPr>
        <p:spPr>
          <a:xfrm>
            <a:off x="502920" y="6473952"/>
            <a:ext cx="11185855" cy="7315"/>
          </a:xfrm>
          <a:prstGeom prst="rect">
            <a:avLst/>
          </a:prstGeom>
          <a:solidFill>
            <a:srgbClr val="D9D2C4"/>
          </a:solidFill>
          <a:ln/>
        </p:spPr>
      </p:sp>
      <p:sp>
        <p:nvSpPr>
          <p:cNvPr id="4" name="Text 2"/>
          <p:cNvSpPr/>
          <p:nvPr/>
        </p:nvSpPr>
        <p:spPr>
          <a:xfrm>
            <a:off x="502920" y="91440"/>
            <a:ext cx="5486400" cy="201168"/>
          </a:xfrm>
          <a:prstGeom prst="rect">
            <a:avLst/>
          </a:prstGeom>
          <a:noFill/>
          <a:ln/>
        </p:spPr>
        <p:txBody>
          <a:bodyPr wrap="square" rtlCol="0" anchor="ctr"/>
          <a:lstStyle/>
          <a:p>
            <a:pPr indent="0" marL="0">
              <a:buNone/>
            </a:pPr>
            <a:r>
              <a:rPr lang="en-US" sz="700" spc="100" kern="0" dirty="0">
                <a:solidFill>
                  <a:srgbClr val="6B6358"/>
                </a:solidFill>
                <a:latin typeface="Consolas" pitchFamily="34" charset="0"/>
                <a:ea typeface="Consolas" pitchFamily="34" charset="-122"/>
                <a:cs typeface="Consolas" pitchFamily="34" charset="-120"/>
              </a:rPr>
              <a:t>M A J E S T I C    G O L D    C O R P .</a:t>
            </a:r>
            <a:endParaRPr lang="en-US" sz="700" dirty="0"/>
          </a:p>
        </p:txBody>
      </p:sp>
      <p:sp>
        <p:nvSpPr>
          <p:cNvPr id="5" name="Text 3"/>
          <p:cNvSpPr/>
          <p:nvPr/>
        </p:nvSpPr>
        <p:spPr>
          <a:xfrm>
            <a:off x="6202375" y="91440"/>
            <a:ext cx="5486400" cy="201168"/>
          </a:xfrm>
          <a:prstGeom prst="rect">
            <a:avLst/>
          </a:prstGeom>
          <a:noFill/>
          <a:ln/>
        </p:spPr>
        <p:txBody>
          <a:bodyPr wrap="square" rtlCol="0" anchor="ctr"/>
          <a:lstStyle/>
          <a:p>
            <a:pPr algn="r" indent="0" marL="0">
              <a:buNone/>
            </a:pPr>
            <a:r>
              <a:rPr lang="en-US" sz="700" spc="100" kern="0" dirty="0">
                <a:solidFill>
                  <a:srgbClr val="6B6358"/>
                </a:solidFill>
                <a:latin typeface="Consolas" pitchFamily="34" charset="0"/>
                <a:ea typeface="Consolas" pitchFamily="34" charset="-122"/>
                <a:cs typeface="Consolas" pitchFamily="34" charset="-120"/>
              </a:rPr>
              <a:t>T S X V    :    M J S      ·      F S E    :    M J T</a:t>
            </a:r>
            <a:endParaRPr lang="en-US" sz="700" dirty="0"/>
          </a:p>
        </p:txBody>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6B6358"/>
                </a:solidFill>
                <a:latin typeface="Consolas"/>
                <a:ea typeface="Consolas"/>
                <a:cs typeface="Consolas"/>
              </a:defRPr>
            </a:lvl1pPr>
          </a:lstStyle>
          <a:p>
            <a:pPr algn="r"/>
            <a:fld id="{F7021451-1387-4CA6-816F-3879F97B5CBC}" type="slidenum">
              <a:rPr b="0" lang="en-US"/>
              <a:t>1002</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6B6358"/>
                </a:solidFill>
                <a:latin typeface="Consolas"/>
                <a:ea typeface="Consolas"/>
                <a:cs typeface="Consolas"/>
              </a:defRPr>
            </a:lvl1pPr>
          </a:lstStyle>
          <a:p>
            <a:pPr algn="r"/>
            <a:fld id="{F7021451-1387-4CA6-816F-3879F97B5CBC}" type="slidenum">
              <a:rPr b="0" lang="en-US"/>
              <a:t>null</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6B6358"/>
                </a:solidFill>
                <a:latin typeface="Consolas" pitchFamily="34" charset="0"/>
                <a:ea typeface="Consolas" pitchFamily="34" charset="-122"/>
                <a:cs typeface="Consolas" pitchFamily="34" charset="-120"/>
              </a:rPr>
              <a:t>C O V E R</a:t>
            </a:r>
            <a:endParaRPr lang="en-US" sz="700" dirty="0"/>
          </a:p>
        </p:txBody>
      </p:sp>
      <p:pic>
        <p:nvPicPr>
          <p:cNvPr id="3" name="Image 0" descr="preencoded.png">    </p:cNvPr>
          <p:cNvPicPr>
            <a:picLocks noChangeAspect="1"/>
          </p:cNvPicPr>
          <p:nvPr/>
        </p:nvPicPr>
        <p:blipFill>
          <a:blip r:embed="rId1"/>
          <a:srcRect l="0" r="0" t="0" b="0"/>
          <a:stretch/>
        </p:blipFill>
        <p:spPr>
          <a:xfrm>
            <a:off x="0" y="0"/>
            <a:ext cx="6705432" cy="6858000"/>
          </a:xfrm>
          <a:prstGeom prst="rect">
            <a:avLst/>
          </a:prstGeom>
        </p:spPr>
      </p:pic>
      <p:sp>
        <p:nvSpPr>
          <p:cNvPr id="4" name="Shape 1"/>
          <p:cNvSpPr/>
          <p:nvPr/>
        </p:nvSpPr>
        <p:spPr>
          <a:xfrm>
            <a:off x="0" y="0"/>
            <a:ext cx="6705432" cy="6858000"/>
          </a:xfrm>
          <a:prstGeom prst="rect">
            <a:avLst/>
          </a:prstGeom>
          <a:solidFill>
            <a:srgbClr val="F4EFE6">
              <a:alpha val="75000"/>
            </a:srgbClr>
          </a:solidFill>
          <a:ln/>
        </p:spPr>
      </p:sp>
      <p:sp>
        <p:nvSpPr>
          <p:cNvPr id="5" name="Text 2"/>
          <p:cNvSpPr/>
          <p:nvPr/>
        </p:nvSpPr>
        <p:spPr>
          <a:xfrm>
            <a:off x="7254072" y="1188720"/>
            <a:ext cx="4434703" cy="274320"/>
          </a:xfrm>
          <a:prstGeom prst="rect">
            <a:avLst/>
          </a:prstGeom>
          <a:noFill/>
          <a:ln/>
        </p:spPr>
        <p:txBody>
          <a:bodyPr wrap="square" rtlCol="0" anchor="ctr"/>
          <a:lstStyle/>
          <a:p>
            <a:pPr indent="0" marL="0">
              <a:buNone/>
            </a:pPr>
            <a:r>
              <a:rPr lang="en-US" sz="800" spc="200" kern="0" dirty="0">
                <a:solidFill>
                  <a:srgbClr val="A88142"/>
                </a:solidFill>
                <a:latin typeface="Consolas" pitchFamily="34" charset="0"/>
                <a:ea typeface="Consolas" pitchFamily="34" charset="-122"/>
                <a:cs typeface="Consolas" pitchFamily="34" charset="-120"/>
              </a:rPr>
              <a:t>I N V E S T O R    P R E S E N T A T I O N</a:t>
            </a:r>
            <a:endParaRPr lang="en-US" sz="800" dirty="0"/>
          </a:p>
        </p:txBody>
      </p:sp>
      <p:sp>
        <p:nvSpPr>
          <p:cNvPr id="6" name="Text 3"/>
          <p:cNvSpPr/>
          <p:nvPr/>
        </p:nvSpPr>
        <p:spPr>
          <a:xfrm>
            <a:off x="7254072" y="1554480"/>
            <a:ext cx="4434703" cy="2194560"/>
          </a:xfrm>
          <a:prstGeom prst="rect">
            <a:avLst/>
          </a:prstGeom>
          <a:noFill/>
          <a:ln/>
        </p:spPr>
        <p:txBody>
          <a:bodyPr wrap="square" rtlCol="0" anchor="ctr"/>
          <a:lstStyle/>
          <a:p>
            <a:pPr indent="0" marL="0">
              <a:lnSpc>
                <a:spcPct val="105000"/>
              </a:lnSpc>
              <a:buNone/>
            </a:pPr>
            <a:r>
              <a:rPr lang="en-US" sz="4800" dirty="0">
                <a:solidFill>
                  <a:srgbClr val="1A1714"/>
                </a:solidFill>
                <a:latin typeface="Georgia" pitchFamily="34" charset="0"/>
                <a:ea typeface="Georgia" pitchFamily="34" charset="-122"/>
                <a:cs typeface="Georgia" pitchFamily="34" charset="-120"/>
              </a:rPr>
              <a:t>A company,</a:t>
            </a:r>
            <a:endParaRPr lang="en-US" sz="4800" dirty="0"/>
          </a:p>
          <a:p>
            <a:pPr indent="0" marL="0">
              <a:lnSpc>
                <a:spcPct val="105000"/>
              </a:lnSpc>
              <a:buNone/>
            </a:pPr>
            <a:r>
              <a:rPr lang="en-US" sz="4800" dirty="0">
                <a:solidFill>
                  <a:srgbClr val="1A1714"/>
                </a:solidFill>
                <a:latin typeface="Georgia" pitchFamily="34" charset="0"/>
                <a:ea typeface="Georgia" pitchFamily="34" charset="-122"/>
                <a:cs typeface="Georgia" pitchFamily="34" charset="-120"/>
              </a:rPr>
              <a:t>in its own hand.</a:t>
            </a:r>
            <a:endParaRPr lang="en-US" sz="4800" dirty="0"/>
          </a:p>
        </p:txBody>
      </p:sp>
      <p:sp>
        <p:nvSpPr>
          <p:cNvPr id="7" name="Text 4"/>
          <p:cNvSpPr/>
          <p:nvPr/>
        </p:nvSpPr>
        <p:spPr>
          <a:xfrm>
            <a:off x="7254072" y="3931920"/>
            <a:ext cx="4434703" cy="914400"/>
          </a:xfrm>
          <a:prstGeom prst="rect">
            <a:avLst/>
          </a:prstGeom>
          <a:noFill/>
          <a:ln/>
        </p:spPr>
        <p:txBody>
          <a:bodyPr wrap="square" rtlCol="0" anchor="ctr"/>
          <a:lstStyle/>
          <a:p>
            <a:pPr indent="0" marL="0">
              <a:lnSpc>
                <a:spcPct val="140000"/>
              </a:lnSpc>
              <a:buNone/>
            </a:pPr>
            <a:r>
              <a:rPr lang="en-US" sz="1400" i="1" dirty="0">
                <a:solidFill>
                  <a:srgbClr val="3A332D"/>
                </a:solidFill>
                <a:latin typeface="Georgia" pitchFamily="34" charset="0"/>
                <a:ea typeface="Georgia" pitchFamily="34" charset="-122"/>
                <a:cs typeface="Georgia" pitchFamily="34" charset="-120"/>
              </a:rPr>
              <a:t>Producing gold operations across China, Africa,</a:t>
            </a:r>
            <a:endParaRPr lang="en-US" sz="1400" dirty="0"/>
          </a:p>
          <a:p>
            <a:pPr indent="0" marL="0">
              <a:lnSpc>
                <a:spcPct val="140000"/>
              </a:lnSpc>
              <a:buNone/>
            </a:pPr>
            <a:r>
              <a:rPr lang="en-US" sz="1400" i="1" dirty="0">
                <a:solidFill>
                  <a:srgbClr val="3A332D"/>
                </a:solidFill>
                <a:latin typeface="Georgia" pitchFamily="34" charset="0"/>
                <a:ea typeface="Georgia" pitchFamily="34" charset="-122"/>
                <a:cs typeface="Georgia" pitchFamily="34" charset="-120"/>
              </a:rPr>
              <a:t>Australia and Canada.</a:t>
            </a:r>
            <a:endParaRPr lang="en-US" sz="1400" dirty="0"/>
          </a:p>
        </p:txBody>
      </p:sp>
      <p:sp>
        <p:nvSpPr>
          <p:cNvPr id="8" name="Shape 5"/>
          <p:cNvSpPr/>
          <p:nvPr/>
        </p:nvSpPr>
        <p:spPr>
          <a:xfrm>
            <a:off x="7254072" y="5120640"/>
            <a:ext cx="1371600" cy="0"/>
          </a:xfrm>
          <a:prstGeom prst="line">
            <a:avLst/>
          </a:prstGeom>
          <a:noFill/>
          <a:ln w="12700">
            <a:solidFill>
              <a:srgbClr val="A88142"/>
            </a:solidFill>
            <a:prstDash val="solid"/>
          </a:ln>
        </p:spPr>
      </p:sp>
      <p:sp>
        <p:nvSpPr>
          <p:cNvPr id="9" name="Text 6"/>
          <p:cNvSpPr/>
          <p:nvPr/>
        </p:nvSpPr>
        <p:spPr>
          <a:xfrm>
            <a:off x="7254072" y="5212080"/>
            <a:ext cx="3657600" cy="274320"/>
          </a:xfrm>
          <a:prstGeom prst="rect">
            <a:avLst/>
          </a:prstGeom>
          <a:noFill/>
          <a:ln/>
        </p:spPr>
        <p:txBody>
          <a:bodyPr wrap="square" rtlCol="0" anchor="ctr"/>
          <a:lstStyle/>
          <a:p>
            <a:pPr indent="0" marL="0">
              <a:buNone/>
            </a:pPr>
            <a:r>
              <a:rPr lang="en-US" sz="800" spc="150" kern="0" dirty="0">
                <a:solidFill>
                  <a:srgbClr val="6B6358"/>
                </a:solidFill>
                <a:latin typeface="Consolas" pitchFamily="34" charset="0"/>
                <a:ea typeface="Consolas" pitchFamily="34" charset="-122"/>
                <a:cs typeface="Consolas" pitchFamily="34" charset="-120"/>
              </a:rPr>
              <a:t>Q4 2025  ·  TSXV : MJS</a:t>
            </a:r>
            <a:endParaRPr lang="en-US" sz="800" dirty="0"/>
          </a:p>
        </p:txBody>
      </p:sp>
      <p:pic>
        <p:nvPicPr>
          <p:cNvPr id="10" name="Image 1" descr="preencoded.png">    </p:cNvPr>
          <p:cNvPicPr>
            <a:picLocks noChangeAspect="1"/>
          </p:cNvPicPr>
          <p:nvPr/>
        </p:nvPicPr>
        <p:blipFill>
          <a:blip r:embed="rId2"/>
          <a:stretch>
            <a:fillRect/>
          </a:stretch>
        </p:blipFill>
        <p:spPr>
          <a:xfrm>
            <a:off x="640080" y="5303520"/>
            <a:ext cx="914400" cy="914400"/>
          </a:xfrm>
          <a:prstGeom prst="rect">
            <a:avLst/>
          </a:prstGeom>
        </p:spPr>
      </p:pic>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6B6358"/>
                </a:solidFill>
                <a:latin typeface="Consolas"/>
                <a:ea typeface="Consolas"/>
                <a:cs typeface="Consolas"/>
              </a:defRPr>
            </a:lvl1pPr>
          </a:lstStyle>
          <a:p>
            <a:pPr algn="r"/>
            <a:fld id="{F7021451-1387-4CA6-816F-3879F97B5CBC}" type="slidenum">
              <a:rPr b="0" lang="en-US"/>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6B6358"/>
                </a:solidFill>
                <a:latin typeface="Consolas" pitchFamily="34" charset="0"/>
                <a:ea typeface="Consolas" pitchFamily="34" charset="-122"/>
                <a:cs typeface="Consolas" pitchFamily="34" charset="-120"/>
              </a:rPr>
              <a:t>Q U O T E</a:t>
            </a:r>
            <a:endParaRPr lang="en-US" sz="700" dirty="0"/>
          </a:p>
        </p:txBody>
      </p:sp>
      <p:pic>
        <p:nvPicPr>
          <p:cNvPr id="3" name="Image 0" descr="preencoded.png">    </p:cNvPr>
          <p:cNvPicPr>
            <a:picLocks noChangeAspect="1"/>
          </p:cNvPicPr>
          <p:nvPr/>
        </p:nvPicPr>
        <p:blipFill>
          <a:blip r:embed="rId1"/>
          <a:srcRect l="0" r="0" t="0" b="0"/>
          <a:stretch/>
        </p:blipFill>
        <p:spPr>
          <a:xfrm>
            <a:off x="0" y="0"/>
            <a:ext cx="5120512" cy="6858000"/>
          </a:xfrm>
          <a:prstGeom prst="rect">
            <a:avLst/>
          </a:prstGeom>
        </p:spPr>
      </p:pic>
      <p:sp>
        <p:nvSpPr>
          <p:cNvPr id="4" name="Text 1"/>
          <p:cNvSpPr/>
          <p:nvPr/>
        </p:nvSpPr>
        <p:spPr>
          <a:xfrm>
            <a:off x="5760592" y="1371600"/>
            <a:ext cx="5486400" cy="274320"/>
          </a:xfrm>
          <a:prstGeom prst="rect">
            <a:avLst/>
          </a:prstGeom>
          <a:noFill/>
          <a:ln/>
        </p:spPr>
        <p:txBody>
          <a:bodyPr wrap="square" rtlCol="0" anchor="ctr"/>
          <a:lstStyle/>
          <a:p>
            <a:pPr indent="0" marL="0">
              <a:buNone/>
            </a:pPr>
            <a:r>
              <a:rPr lang="en-US" sz="800" spc="200" kern="0" dirty="0">
                <a:solidFill>
                  <a:srgbClr val="A88142"/>
                </a:solidFill>
                <a:latin typeface="Consolas" pitchFamily="34" charset="0"/>
                <a:ea typeface="Consolas" pitchFamily="34" charset="-122"/>
                <a:cs typeface="Consolas" pitchFamily="34" charset="-120"/>
              </a:rPr>
              <a:t>F R O M    T H E    F I E L D</a:t>
            </a:r>
            <a:endParaRPr lang="en-US" sz="800" dirty="0"/>
          </a:p>
        </p:txBody>
      </p:sp>
      <p:sp>
        <p:nvSpPr>
          <p:cNvPr id="5" name="Shape 2"/>
          <p:cNvSpPr/>
          <p:nvPr/>
        </p:nvSpPr>
        <p:spPr>
          <a:xfrm>
            <a:off x="5760592" y="1828800"/>
            <a:ext cx="36576" cy="2743200"/>
          </a:xfrm>
          <a:prstGeom prst="rect">
            <a:avLst/>
          </a:prstGeom>
          <a:solidFill>
            <a:srgbClr val="A88142"/>
          </a:solidFill>
          <a:ln/>
        </p:spPr>
      </p:sp>
      <p:sp>
        <p:nvSpPr>
          <p:cNvPr id="6" name="Text 3"/>
          <p:cNvSpPr/>
          <p:nvPr/>
        </p:nvSpPr>
        <p:spPr>
          <a:xfrm>
            <a:off x="6126352" y="1828800"/>
            <a:ext cx="5562423" cy="2743200"/>
          </a:xfrm>
          <a:prstGeom prst="rect">
            <a:avLst/>
          </a:prstGeom>
          <a:noFill/>
          <a:ln/>
        </p:spPr>
        <p:txBody>
          <a:bodyPr wrap="square" rtlCol="0" anchor="ctr"/>
          <a:lstStyle/>
          <a:p>
            <a:pPr indent="0" marL="0">
              <a:lnSpc>
                <a:spcPct val="110000"/>
              </a:lnSpc>
              <a:buNone/>
            </a:pPr>
            <a:r>
              <a:rPr lang="en-US" sz="4400" i="1" dirty="0">
                <a:solidFill>
                  <a:srgbClr val="1A1714"/>
                </a:solidFill>
                <a:latin typeface="Georgia" pitchFamily="34" charset="0"/>
                <a:ea typeface="Georgia" pitchFamily="34" charset="-122"/>
                <a:cs typeface="Georgia" pitchFamily="34" charset="-120"/>
              </a:rPr>
              <a:t>“The land does not negotiate.</a:t>
            </a:r>
            <a:endParaRPr lang="en-US" sz="4400" dirty="0"/>
          </a:p>
          <a:p>
            <a:pPr indent="0" marL="0">
              <a:lnSpc>
                <a:spcPct val="110000"/>
              </a:lnSpc>
              <a:buNone/>
            </a:pPr>
            <a:r>
              <a:rPr lang="en-US" sz="4400" i="1" dirty="0">
                <a:solidFill>
                  <a:srgbClr val="1A1714"/>
                </a:solidFill>
                <a:latin typeface="Georgia" pitchFamily="34" charset="0"/>
                <a:ea typeface="Georgia" pitchFamily="34" charset="-122"/>
                <a:cs typeface="Georgia" pitchFamily="34" charset="-120"/>
              </a:rPr>
              <a:t>It records.”</a:t>
            </a:r>
            <a:endParaRPr lang="en-US" sz="4400" dirty="0"/>
          </a:p>
        </p:txBody>
      </p:sp>
      <p:sp>
        <p:nvSpPr>
          <p:cNvPr id="7" name="Text 4"/>
          <p:cNvSpPr/>
          <p:nvPr/>
        </p:nvSpPr>
        <p:spPr>
          <a:xfrm>
            <a:off x="6126352" y="4754880"/>
            <a:ext cx="5486400" cy="274320"/>
          </a:xfrm>
          <a:prstGeom prst="rect">
            <a:avLst/>
          </a:prstGeom>
          <a:noFill/>
          <a:ln/>
        </p:spPr>
        <p:txBody>
          <a:bodyPr wrap="square" rtlCol="0" anchor="ctr"/>
          <a:lstStyle/>
          <a:p>
            <a:pPr indent="0" marL="0">
              <a:buNone/>
            </a:pPr>
            <a:r>
              <a:rPr lang="en-US" sz="900" spc="100" kern="0" dirty="0">
                <a:solidFill>
                  <a:srgbClr val="6B6358"/>
                </a:solidFill>
                <a:latin typeface="Consolas" pitchFamily="34" charset="0"/>
                <a:ea typeface="Consolas" pitchFamily="34" charset="-122"/>
                <a:cs typeface="Consolas" pitchFamily="34" charset="-120"/>
              </a:rPr>
              <a:t>— From the 2025 Sustainability Report</a:t>
            </a:r>
            <a:endParaRPr lang="en-US" sz="900" dirty="0"/>
          </a:p>
        </p:txBody>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6B6358"/>
                </a:solidFill>
                <a:latin typeface="Consolas"/>
                <a:ea typeface="Consolas"/>
                <a:cs typeface="Consolas"/>
              </a:defRPr>
            </a:lvl1pPr>
          </a:lstStyle>
          <a:p>
            <a:pPr algn="r"/>
            <a:fld id="{F7021451-1387-4CA6-816F-3879F97B5CBC}" type="slidenum">
              <a:rPr b="0" lang="en-US"/>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6B6358"/>
                </a:solidFill>
                <a:latin typeface="Consolas" pitchFamily="34" charset="0"/>
                <a:ea typeface="Consolas" pitchFamily="34" charset="-122"/>
                <a:cs typeface="Consolas" pitchFamily="34" charset="-120"/>
              </a:rPr>
              <a:t>T H A N K    Y O U</a:t>
            </a:r>
            <a:endParaRPr lang="en-US" sz="700" dirty="0"/>
          </a:p>
        </p:txBody>
      </p:sp>
      <p:pic>
        <p:nvPicPr>
          <p:cNvPr id="3" name="Image 0" descr="preencoded.png">    </p:cNvPr>
          <p:cNvPicPr>
            <a:picLocks noChangeAspect="1"/>
          </p:cNvPicPr>
          <p:nvPr/>
        </p:nvPicPr>
        <p:blipFill>
          <a:blip r:embed="rId1"/>
          <a:stretch>
            <a:fillRect/>
          </a:stretch>
        </p:blipFill>
        <p:spPr>
          <a:xfrm>
            <a:off x="502920" y="914400"/>
            <a:ext cx="1280160" cy="1280160"/>
          </a:xfrm>
          <a:prstGeom prst="rect">
            <a:avLst/>
          </a:prstGeom>
        </p:spPr>
      </p:pic>
      <p:sp>
        <p:nvSpPr>
          <p:cNvPr id="4" name="Text 1"/>
          <p:cNvSpPr/>
          <p:nvPr/>
        </p:nvSpPr>
        <p:spPr>
          <a:xfrm>
            <a:off x="502920" y="2468880"/>
            <a:ext cx="9144000" cy="1463040"/>
          </a:xfrm>
          <a:prstGeom prst="rect">
            <a:avLst/>
          </a:prstGeom>
          <a:noFill/>
          <a:ln/>
        </p:spPr>
        <p:txBody>
          <a:bodyPr wrap="square" rtlCol="0" anchor="ctr"/>
          <a:lstStyle/>
          <a:p>
            <a:pPr indent="0" marL="0">
              <a:buNone/>
            </a:pPr>
            <a:r>
              <a:rPr lang="en-US" sz="7200" dirty="0">
                <a:solidFill>
                  <a:srgbClr val="1A1714"/>
                </a:solidFill>
                <a:latin typeface="Georgia" pitchFamily="34" charset="0"/>
                <a:ea typeface="Georgia" pitchFamily="34" charset="-122"/>
                <a:cs typeface="Georgia" pitchFamily="34" charset="-120"/>
              </a:rPr>
              <a:t>Thank you.</a:t>
            </a:r>
            <a:endParaRPr lang="en-US" sz="7200" dirty="0"/>
          </a:p>
        </p:txBody>
      </p:sp>
      <p:sp>
        <p:nvSpPr>
          <p:cNvPr id="5" name="Text 2"/>
          <p:cNvSpPr/>
          <p:nvPr/>
        </p:nvSpPr>
        <p:spPr>
          <a:xfrm>
            <a:off x="502920" y="4206240"/>
            <a:ext cx="9144000" cy="1371600"/>
          </a:xfrm>
          <a:prstGeom prst="rect">
            <a:avLst/>
          </a:prstGeom>
          <a:noFill/>
          <a:ln/>
        </p:spPr>
        <p:txBody>
          <a:bodyPr wrap="square" rtlCol="0" anchor="ctr"/>
          <a:lstStyle/>
          <a:p>
            <a:pPr indent="0" marL="0">
              <a:lnSpc>
                <a:spcPct val="160000"/>
              </a:lnSpc>
              <a:buNone/>
            </a:pPr>
            <a:r>
              <a:rPr lang="en-US" sz="1400" dirty="0">
                <a:solidFill>
                  <a:srgbClr val="3A332D"/>
                </a:solidFill>
                <a:latin typeface="Calibri" pitchFamily="34" charset="0"/>
                <a:ea typeface="Calibri" pitchFamily="34" charset="-122"/>
                <a:cs typeface="Calibri" pitchFamily="34" charset="-120"/>
              </a:rPr>
              <a:t>Majestic Gold Corp.</a:t>
            </a:r>
            <a:endParaRPr lang="en-US" sz="1400" dirty="0"/>
          </a:p>
          <a:p>
            <a:pPr indent="0" marL="0">
              <a:lnSpc>
                <a:spcPct val="160000"/>
              </a:lnSpc>
              <a:buNone/>
            </a:pPr>
            <a:r>
              <a:rPr lang="en-US" sz="1400" dirty="0">
                <a:solidFill>
                  <a:srgbClr val="3A332D"/>
                </a:solidFill>
                <a:latin typeface="Calibri" pitchFamily="34" charset="0"/>
                <a:ea typeface="Calibri" pitchFamily="34" charset="-122"/>
                <a:cs typeface="Calibri" pitchFamily="34" charset="-120"/>
              </a:rPr>
              <a:t>#1730 — 1188 West Georgia Street, Vancouver BC V6E 4A2</a:t>
            </a:r>
            <a:endParaRPr lang="en-US" sz="1400" dirty="0"/>
          </a:p>
          <a:p>
            <a:pPr indent="0" marL="0">
              <a:lnSpc>
                <a:spcPct val="160000"/>
              </a:lnSpc>
              <a:buNone/>
            </a:pPr>
            <a:r>
              <a:rPr lang="en-US" sz="1400" dirty="0">
                <a:solidFill>
                  <a:srgbClr val="3A332D"/>
                </a:solidFill>
                <a:latin typeface="Calibri" pitchFamily="34" charset="0"/>
                <a:ea typeface="Calibri" pitchFamily="34" charset="-122"/>
                <a:cs typeface="Calibri" pitchFamily="34" charset="-120"/>
              </a:rPr>
              <a:t>info@majesticgold.com  ·  +1 604 569 3392</a:t>
            </a:r>
            <a:endParaRPr lang="en-US" sz="1400" dirty="0"/>
          </a:p>
        </p:txBody>
      </p:sp>
      <p:sp>
        <p:nvSpPr>
          <p:cNvPr id="6" name="Shape 3"/>
          <p:cNvSpPr/>
          <p:nvPr/>
        </p:nvSpPr>
        <p:spPr>
          <a:xfrm>
            <a:off x="502920" y="5760720"/>
            <a:ext cx="1371600" cy="0"/>
          </a:xfrm>
          <a:prstGeom prst="line">
            <a:avLst/>
          </a:prstGeom>
          <a:noFill/>
          <a:ln w="12700">
            <a:solidFill>
              <a:srgbClr val="A88142"/>
            </a:solidFill>
            <a:prstDash val="solid"/>
          </a:ln>
        </p:spPr>
      </p:sp>
      <p:sp>
        <p:nvSpPr>
          <p:cNvPr id="7" name="Text 4"/>
          <p:cNvSpPr/>
          <p:nvPr/>
        </p:nvSpPr>
        <p:spPr>
          <a:xfrm>
            <a:off x="502920" y="5852160"/>
            <a:ext cx="5486400" cy="274320"/>
          </a:xfrm>
          <a:prstGeom prst="rect">
            <a:avLst/>
          </a:prstGeom>
          <a:noFill/>
          <a:ln/>
        </p:spPr>
        <p:txBody>
          <a:bodyPr wrap="square" rtlCol="0" anchor="ctr"/>
          <a:lstStyle/>
          <a:p>
            <a:pPr indent="0" marL="0">
              <a:buNone/>
            </a:pPr>
            <a:r>
              <a:rPr lang="en-US" sz="800" spc="200" kern="0" dirty="0">
                <a:solidFill>
                  <a:srgbClr val="A88142"/>
                </a:solidFill>
                <a:latin typeface="Consolas" pitchFamily="34" charset="0"/>
                <a:ea typeface="Consolas" pitchFamily="34" charset="-122"/>
                <a:cs typeface="Consolas" pitchFamily="34" charset="-120"/>
              </a:rPr>
              <a:t>T S X V    :    M J S      ·      F S E    :    M J T</a:t>
            </a:r>
            <a:endParaRPr lang="en-US" sz="800" dirty="0"/>
          </a:p>
        </p:txBody>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6B6358"/>
                </a:solidFill>
                <a:latin typeface="Consolas"/>
                <a:ea typeface="Consolas"/>
                <a:cs typeface="Consolas"/>
              </a:defRPr>
            </a:lvl1pPr>
          </a:lstStyle>
          <a:p>
            <a:pPr algn="r"/>
            <a:fld id="{F7021451-1387-4CA6-816F-3879F97B5CBC}" type="slidenum">
              <a:rPr b="0" lang="en-US"/>
              <a:t>11</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6B6358"/>
                </a:solidFill>
                <a:latin typeface="Consolas" pitchFamily="34" charset="0"/>
                <a:ea typeface="Consolas" pitchFamily="34" charset="-122"/>
                <a:cs typeface="Consolas" pitchFamily="34" charset="-120"/>
              </a:rPr>
              <a:t>A G E N D A</a:t>
            </a:r>
            <a:endParaRPr lang="en-US" sz="700" dirty="0"/>
          </a:p>
        </p:txBody>
      </p:sp>
      <p:sp>
        <p:nvSpPr>
          <p:cNvPr id="3" name="Text 1"/>
          <p:cNvSpPr/>
          <p:nvPr/>
        </p:nvSpPr>
        <p:spPr>
          <a:xfrm>
            <a:off x="502920" y="777240"/>
            <a:ext cx="3657600" cy="274320"/>
          </a:xfrm>
          <a:prstGeom prst="rect">
            <a:avLst/>
          </a:prstGeom>
          <a:noFill/>
          <a:ln/>
        </p:spPr>
        <p:txBody>
          <a:bodyPr wrap="square" rtlCol="0" anchor="ctr"/>
          <a:lstStyle/>
          <a:p>
            <a:pPr indent="0" marL="0">
              <a:buNone/>
            </a:pPr>
            <a:r>
              <a:rPr lang="en-US" sz="800" spc="200" kern="0" dirty="0">
                <a:solidFill>
                  <a:srgbClr val="A88142"/>
                </a:solidFill>
                <a:latin typeface="Consolas" pitchFamily="34" charset="0"/>
                <a:ea typeface="Consolas" pitchFamily="34" charset="-122"/>
                <a:cs typeface="Consolas" pitchFamily="34" charset="-120"/>
              </a:rPr>
              <a:t>T O D A Y</a:t>
            </a:r>
            <a:endParaRPr lang="en-US" sz="800" dirty="0"/>
          </a:p>
        </p:txBody>
      </p:sp>
      <p:sp>
        <p:nvSpPr>
          <p:cNvPr id="4" name="Text 2"/>
          <p:cNvSpPr/>
          <p:nvPr/>
        </p:nvSpPr>
        <p:spPr>
          <a:xfrm>
            <a:off x="502920" y="1051560"/>
            <a:ext cx="5486400" cy="914400"/>
          </a:xfrm>
          <a:prstGeom prst="rect">
            <a:avLst/>
          </a:prstGeom>
          <a:noFill/>
          <a:ln/>
        </p:spPr>
        <p:txBody>
          <a:bodyPr wrap="square" rtlCol="0" anchor="ctr"/>
          <a:lstStyle/>
          <a:p>
            <a:pPr indent="0" marL="0">
              <a:buNone/>
            </a:pPr>
            <a:r>
              <a:rPr lang="en-US" sz="4400" dirty="0">
                <a:solidFill>
                  <a:srgbClr val="1A1714"/>
                </a:solidFill>
                <a:latin typeface="Georgia" pitchFamily="34" charset="0"/>
                <a:ea typeface="Georgia" pitchFamily="34" charset="-122"/>
                <a:cs typeface="Georgia" pitchFamily="34" charset="-120"/>
              </a:rPr>
              <a:t>Agenda.</a:t>
            </a:r>
            <a:endParaRPr lang="en-US" sz="4400" dirty="0"/>
          </a:p>
        </p:txBody>
      </p:sp>
      <p:sp>
        <p:nvSpPr>
          <p:cNvPr id="5" name="Text 3"/>
          <p:cNvSpPr/>
          <p:nvPr/>
        </p:nvSpPr>
        <p:spPr>
          <a:xfrm>
            <a:off x="502920" y="2377440"/>
            <a:ext cx="548640" cy="493776"/>
          </a:xfrm>
          <a:prstGeom prst="rect">
            <a:avLst/>
          </a:prstGeom>
          <a:noFill/>
          <a:ln/>
        </p:spPr>
        <p:txBody>
          <a:bodyPr wrap="square" rtlCol="0" anchor="ctr"/>
          <a:lstStyle/>
          <a:p>
            <a:pPr indent="0" marL="0">
              <a:buNone/>
            </a:pPr>
            <a:r>
              <a:rPr lang="en-US" sz="1100" dirty="0">
                <a:solidFill>
                  <a:srgbClr val="A88142"/>
                </a:solidFill>
                <a:latin typeface="Consolas" pitchFamily="34" charset="0"/>
                <a:ea typeface="Consolas" pitchFamily="34" charset="-122"/>
                <a:cs typeface="Consolas" pitchFamily="34" charset="-120"/>
              </a:rPr>
              <a:t>01</a:t>
            </a:r>
            <a:endParaRPr lang="en-US" sz="1100" dirty="0"/>
          </a:p>
        </p:txBody>
      </p:sp>
      <p:sp>
        <p:nvSpPr>
          <p:cNvPr id="6" name="Text 4"/>
          <p:cNvSpPr/>
          <p:nvPr/>
        </p:nvSpPr>
        <p:spPr>
          <a:xfrm>
            <a:off x="1143000" y="2377440"/>
            <a:ext cx="6400800" cy="493776"/>
          </a:xfrm>
          <a:prstGeom prst="rect">
            <a:avLst/>
          </a:prstGeom>
          <a:noFill/>
          <a:ln/>
        </p:spPr>
        <p:txBody>
          <a:bodyPr wrap="square" rtlCol="0" anchor="ctr"/>
          <a:lstStyle/>
          <a:p>
            <a:pPr indent="0" marL="0">
              <a:buNone/>
            </a:pPr>
            <a:r>
              <a:rPr lang="en-US" sz="2200" dirty="0">
                <a:solidFill>
                  <a:srgbClr val="1A1714"/>
                </a:solidFill>
                <a:latin typeface="Georgia" pitchFamily="34" charset="0"/>
                <a:ea typeface="Georgia" pitchFamily="34" charset="-122"/>
                <a:cs typeface="Georgia" pitchFamily="34" charset="-120"/>
              </a:rPr>
              <a:t>The company at a glance</a:t>
            </a:r>
            <a:endParaRPr lang="en-US" sz="2200" dirty="0"/>
          </a:p>
        </p:txBody>
      </p:sp>
      <p:sp>
        <p:nvSpPr>
          <p:cNvPr id="7" name="Shape 5"/>
          <p:cNvSpPr/>
          <p:nvPr/>
        </p:nvSpPr>
        <p:spPr>
          <a:xfrm>
            <a:off x="502920" y="2889504"/>
            <a:ext cx="7498080" cy="0"/>
          </a:xfrm>
          <a:prstGeom prst="line">
            <a:avLst/>
          </a:prstGeom>
          <a:noFill/>
          <a:ln w="6350">
            <a:solidFill>
              <a:srgbClr val="D9D2C4"/>
            </a:solidFill>
            <a:prstDash val="solid"/>
          </a:ln>
        </p:spPr>
      </p:sp>
      <p:sp>
        <p:nvSpPr>
          <p:cNvPr id="8" name="Text 6"/>
          <p:cNvSpPr/>
          <p:nvPr/>
        </p:nvSpPr>
        <p:spPr>
          <a:xfrm>
            <a:off x="502920" y="2944368"/>
            <a:ext cx="548640" cy="493776"/>
          </a:xfrm>
          <a:prstGeom prst="rect">
            <a:avLst/>
          </a:prstGeom>
          <a:noFill/>
          <a:ln/>
        </p:spPr>
        <p:txBody>
          <a:bodyPr wrap="square" rtlCol="0" anchor="ctr"/>
          <a:lstStyle/>
          <a:p>
            <a:pPr indent="0" marL="0">
              <a:buNone/>
            </a:pPr>
            <a:r>
              <a:rPr lang="en-US" sz="1100" dirty="0">
                <a:solidFill>
                  <a:srgbClr val="A88142"/>
                </a:solidFill>
                <a:latin typeface="Consolas" pitchFamily="34" charset="0"/>
                <a:ea typeface="Consolas" pitchFamily="34" charset="-122"/>
                <a:cs typeface="Consolas" pitchFamily="34" charset="-120"/>
              </a:rPr>
              <a:t>02</a:t>
            </a:r>
            <a:endParaRPr lang="en-US" sz="1100" dirty="0"/>
          </a:p>
        </p:txBody>
      </p:sp>
      <p:sp>
        <p:nvSpPr>
          <p:cNvPr id="9" name="Text 7"/>
          <p:cNvSpPr/>
          <p:nvPr/>
        </p:nvSpPr>
        <p:spPr>
          <a:xfrm>
            <a:off x="1143000" y="2944368"/>
            <a:ext cx="6400800" cy="493776"/>
          </a:xfrm>
          <a:prstGeom prst="rect">
            <a:avLst/>
          </a:prstGeom>
          <a:noFill/>
          <a:ln/>
        </p:spPr>
        <p:txBody>
          <a:bodyPr wrap="square" rtlCol="0" anchor="ctr"/>
          <a:lstStyle/>
          <a:p>
            <a:pPr indent="0" marL="0">
              <a:buNone/>
            </a:pPr>
            <a:r>
              <a:rPr lang="en-US" sz="2200" dirty="0">
                <a:solidFill>
                  <a:srgbClr val="1A1714"/>
                </a:solidFill>
                <a:latin typeface="Georgia" pitchFamily="34" charset="0"/>
                <a:ea typeface="Georgia" pitchFamily="34" charset="-122"/>
                <a:cs typeface="Georgia" pitchFamily="34" charset="-120"/>
              </a:rPr>
              <a:t>Operating portfolio</a:t>
            </a:r>
            <a:endParaRPr lang="en-US" sz="2200" dirty="0"/>
          </a:p>
        </p:txBody>
      </p:sp>
      <p:sp>
        <p:nvSpPr>
          <p:cNvPr id="10" name="Shape 8"/>
          <p:cNvSpPr/>
          <p:nvPr/>
        </p:nvSpPr>
        <p:spPr>
          <a:xfrm>
            <a:off x="502920" y="3456432"/>
            <a:ext cx="7498080" cy="0"/>
          </a:xfrm>
          <a:prstGeom prst="line">
            <a:avLst/>
          </a:prstGeom>
          <a:noFill/>
          <a:ln w="6350">
            <a:solidFill>
              <a:srgbClr val="D9D2C4"/>
            </a:solidFill>
            <a:prstDash val="solid"/>
          </a:ln>
        </p:spPr>
      </p:sp>
      <p:sp>
        <p:nvSpPr>
          <p:cNvPr id="11" name="Text 9"/>
          <p:cNvSpPr/>
          <p:nvPr/>
        </p:nvSpPr>
        <p:spPr>
          <a:xfrm>
            <a:off x="502920" y="3511296"/>
            <a:ext cx="548640" cy="493776"/>
          </a:xfrm>
          <a:prstGeom prst="rect">
            <a:avLst/>
          </a:prstGeom>
          <a:noFill/>
          <a:ln/>
        </p:spPr>
        <p:txBody>
          <a:bodyPr wrap="square" rtlCol="0" anchor="ctr"/>
          <a:lstStyle/>
          <a:p>
            <a:pPr indent="0" marL="0">
              <a:buNone/>
            </a:pPr>
            <a:r>
              <a:rPr lang="en-US" sz="1100" dirty="0">
                <a:solidFill>
                  <a:srgbClr val="A88142"/>
                </a:solidFill>
                <a:latin typeface="Consolas" pitchFamily="34" charset="0"/>
                <a:ea typeface="Consolas" pitchFamily="34" charset="-122"/>
                <a:cs typeface="Consolas" pitchFamily="34" charset="-120"/>
              </a:rPr>
              <a:t>03</a:t>
            </a:r>
            <a:endParaRPr lang="en-US" sz="1100" dirty="0"/>
          </a:p>
        </p:txBody>
      </p:sp>
      <p:sp>
        <p:nvSpPr>
          <p:cNvPr id="12" name="Text 10"/>
          <p:cNvSpPr/>
          <p:nvPr/>
        </p:nvSpPr>
        <p:spPr>
          <a:xfrm>
            <a:off x="1143000" y="3511296"/>
            <a:ext cx="6400800" cy="493776"/>
          </a:xfrm>
          <a:prstGeom prst="rect">
            <a:avLst/>
          </a:prstGeom>
          <a:noFill/>
          <a:ln/>
        </p:spPr>
        <p:txBody>
          <a:bodyPr wrap="square" rtlCol="0" anchor="ctr"/>
          <a:lstStyle/>
          <a:p>
            <a:pPr indent="0" marL="0">
              <a:buNone/>
            </a:pPr>
            <a:r>
              <a:rPr lang="en-US" sz="2200" dirty="0">
                <a:solidFill>
                  <a:srgbClr val="1A1714"/>
                </a:solidFill>
                <a:latin typeface="Georgia" pitchFamily="34" charset="0"/>
                <a:ea typeface="Georgia" pitchFamily="34" charset="-122"/>
                <a:cs typeface="Georgia" pitchFamily="34" charset="-120"/>
              </a:rPr>
              <a:t>Production &amp; financials</a:t>
            </a:r>
            <a:endParaRPr lang="en-US" sz="2200" dirty="0"/>
          </a:p>
        </p:txBody>
      </p:sp>
      <p:sp>
        <p:nvSpPr>
          <p:cNvPr id="13" name="Shape 11"/>
          <p:cNvSpPr/>
          <p:nvPr/>
        </p:nvSpPr>
        <p:spPr>
          <a:xfrm>
            <a:off x="502920" y="4023360"/>
            <a:ext cx="7498080" cy="0"/>
          </a:xfrm>
          <a:prstGeom prst="line">
            <a:avLst/>
          </a:prstGeom>
          <a:noFill/>
          <a:ln w="6350">
            <a:solidFill>
              <a:srgbClr val="D9D2C4"/>
            </a:solidFill>
            <a:prstDash val="solid"/>
          </a:ln>
        </p:spPr>
      </p:sp>
      <p:sp>
        <p:nvSpPr>
          <p:cNvPr id="14" name="Text 12"/>
          <p:cNvSpPr/>
          <p:nvPr/>
        </p:nvSpPr>
        <p:spPr>
          <a:xfrm>
            <a:off x="502920" y="4078224"/>
            <a:ext cx="548640" cy="493776"/>
          </a:xfrm>
          <a:prstGeom prst="rect">
            <a:avLst/>
          </a:prstGeom>
          <a:noFill/>
          <a:ln/>
        </p:spPr>
        <p:txBody>
          <a:bodyPr wrap="square" rtlCol="0" anchor="ctr"/>
          <a:lstStyle/>
          <a:p>
            <a:pPr indent="0" marL="0">
              <a:buNone/>
            </a:pPr>
            <a:r>
              <a:rPr lang="en-US" sz="1100" dirty="0">
                <a:solidFill>
                  <a:srgbClr val="A88142"/>
                </a:solidFill>
                <a:latin typeface="Consolas" pitchFamily="34" charset="0"/>
                <a:ea typeface="Consolas" pitchFamily="34" charset="-122"/>
                <a:cs typeface="Consolas" pitchFamily="34" charset="-120"/>
              </a:rPr>
              <a:t>04</a:t>
            </a:r>
            <a:endParaRPr lang="en-US" sz="1100" dirty="0"/>
          </a:p>
        </p:txBody>
      </p:sp>
      <p:sp>
        <p:nvSpPr>
          <p:cNvPr id="15" name="Text 13"/>
          <p:cNvSpPr/>
          <p:nvPr/>
        </p:nvSpPr>
        <p:spPr>
          <a:xfrm>
            <a:off x="1143000" y="4078224"/>
            <a:ext cx="6400800" cy="493776"/>
          </a:xfrm>
          <a:prstGeom prst="rect">
            <a:avLst/>
          </a:prstGeom>
          <a:noFill/>
          <a:ln/>
        </p:spPr>
        <p:txBody>
          <a:bodyPr wrap="square" rtlCol="0" anchor="ctr"/>
          <a:lstStyle/>
          <a:p>
            <a:pPr indent="0" marL="0">
              <a:buNone/>
            </a:pPr>
            <a:r>
              <a:rPr lang="en-US" sz="2200" dirty="0">
                <a:solidFill>
                  <a:srgbClr val="1A1714"/>
                </a:solidFill>
                <a:latin typeface="Georgia" pitchFamily="34" charset="0"/>
                <a:ea typeface="Georgia" pitchFamily="34" charset="-122"/>
                <a:cs typeface="Georgia" pitchFamily="34" charset="-120"/>
              </a:rPr>
              <a:t>Sustainability &amp; governance</a:t>
            </a:r>
            <a:endParaRPr lang="en-US" sz="2200" dirty="0"/>
          </a:p>
        </p:txBody>
      </p:sp>
      <p:sp>
        <p:nvSpPr>
          <p:cNvPr id="16" name="Shape 14"/>
          <p:cNvSpPr/>
          <p:nvPr/>
        </p:nvSpPr>
        <p:spPr>
          <a:xfrm>
            <a:off x="502920" y="4590288"/>
            <a:ext cx="7498080" cy="0"/>
          </a:xfrm>
          <a:prstGeom prst="line">
            <a:avLst/>
          </a:prstGeom>
          <a:noFill/>
          <a:ln w="6350">
            <a:solidFill>
              <a:srgbClr val="D9D2C4"/>
            </a:solidFill>
            <a:prstDash val="solid"/>
          </a:ln>
        </p:spPr>
      </p:sp>
      <p:sp>
        <p:nvSpPr>
          <p:cNvPr id="17" name="Text 15"/>
          <p:cNvSpPr/>
          <p:nvPr/>
        </p:nvSpPr>
        <p:spPr>
          <a:xfrm>
            <a:off x="502920" y="4645152"/>
            <a:ext cx="548640" cy="493776"/>
          </a:xfrm>
          <a:prstGeom prst="rect">
            <a:avLst/>
          </a:prstGeom>
          <a:noFill/>
          <a:ln/>
        </p:spPr>
        <p:txBody>
          <a:bodyPr wrap="square" rtlCol="0" anchor="ctr"/>
          <a:lstStyle/>
          <a:p>
            <a:pPr indent="0" marL="0">
              <a:buNone/>
            </a:pPr>
            <a:r>
              <a:rPr lang="en-US" sz="1100" dirty="0">
                <a:solidFill>
                  <a:srgbClr val="A88142"/>
                </a:solidFill>
                <a:latin typeface="Consolas" pitchFamily="34" charset="0"/>
                <a:ea typeface="Consolas" pitchFamily="34" charset="-122"/>
                <a:cs typeface="Consolas" pitchFamily="34" charset="-120"/>
              </a:rPr>
              <a:t>05</a:t>
            </a:r>
            <a:endParaRPr lang="en-US" sz="1100" dirty="0"/>
          </a:p>
        </p:txBody>
      </p:sp>
      <p:sp>
        <p:nvSpPr>
          <p:cNvPr id="18" name="Text 16"/>
          <p:cNvSpPr/>
          <p:nvPr/>
        </p:nvSpPr>
        <p:spPr>
          <a:xfrm>
            <a:off x="1143000" y="4645152"/>
            <a:ext cx="6400800" cy="493776"/>
          </a:xfrm>
          <a:prstGeom prst="rect">
            <a:avLst/>
          </a:prstGeom>
          <a:noFill/>
          <a:ln/>
        </p:spPr>
        <p:txBody>
          <a:bodyPr wrap="square" rtlCol="0" anchor="ctr"/>
          <a:lstStyle/>
          <a:p>
            <a:pPr indent="0" marL="0">
              <a:buNone/>
            </a:pPr>
            <a:r>
              <a:rPr lang="en-US" sz="2200" dirty="0">
                <a:solidFill>
                  <a:srgbClr val="1A1714"/>
                </a:solidFill>
                <a:latin typeface="Georgia" pitchFamily="34" charset="0"/>
                <a:ea typeface="Georgia" pitchFamily="34" charset="-122"/>
                <a:cs typeface="Georgia" pitchFamily="34" charset="-120"/>
              </a:rPr>
              <a:t>Outlook &amp; capital plan</a:t>
            </a:r>
            <a:endParaRPr lang="en-US" sz="2200" dirty="0"/>
          </a:p>
        </p:txBody>
      </p:sp>
      <p:sp>
        <p:nvSpPr>
          <p:cNvPr id="19" name="Shape 17"/>
          <p:cNvSpPr/>
          <p:nvPr/>
        </p:nvSpPr>
        <p:spPr>
          <a:xfrm>
            <a:off x="502920" y="5157216"/>
            <a:ext cx="7498080" cy="0"/>
          </a:xfrm>
          <a:prstGeom prst="line">
            <a:avLst/>
          </a:prstGeom>
          <a:noFill/>
          <a:ln w="6350">
            <a:solidFill>
              <a:srgbClr val="D9D2C4"/>
            </a:solidFill>
            <a:prstDash val="solid"/>
          </a:ln>
        </p:spPr>
      </p:sp>
      <p:sp>
        <p:nvSpPr>
          <p:cNvPr id="20" name="Text 18"/>
          <p:cNvSpPr/>
          <p:nvPr/>
        </p:nvSpPr>
        <p:spPr>
          <a:xfrm>
            <a:off x="502920" y="5212080"/>
            <a:ext cx="548640" cy="493776"/>
          </a:xfrm>
          <a:prstGeom prst="rect">
            <a:avLst/>
          </a:prstGeom>
          <a:noFill/>
          <a:ln/>
        </p:spPr>
        <p:txBody>
          <a:bodyPr wrap="square" rtlCol="0" anchor="ctr"/>
          <a:lstStyle/>
          <a:p>
            <a:pPr indent="0" marL="0">
              <a:buNone/>
            </a:pPr>
            <a:r>
              <a:rPr lang="en-US" sz="1100" dirty="0">
                <a:solidFill>
                  <a:srgbClr val="A88142"/>
                </a:solidFill>
                <a:latin typeface="Consolas" pitchFamily="34" charset="0"/>
                <a:ea typeface="Consolas" pitchFamily="34" charset="-122"/>
                <a:cs typeface="Consolas" pitchFamily="34" charset="-120"/>
              </a:rPr>
              <a:t>06</a:t>
            </a:r>
            <a:endParaRPr lang="en-US" sz="1100" dirty="0"/>
          </a:p>
        </p:txBody>
      </p:sp>
      <p:sp>
        <p:nvSpPr>
          <p:cNvPr id="21" name="Text 19"/>
          <p:cNvSpPr/>
          <p:nvPr/>
        </p:nvSpPr>
        <p:spPr>
          <a:xfrm>
            <a:off x="1143000" y="5212080"/>
            <a:ext cx="6400800" cy="493776"/>
          </a:xfrm>
          <a:prstGeom prst="rect">
            <a:avLst/>
          </a:prstGeom>
          <a:noFill/>
          <a:ln/>
        </p:spPr>
        <p:txBody>
          <a:bodyPr wrap="square" rtlCol="0" anchor="ctr"/>
          <a:lstStyle/>
          <a:p>
            <a:pPr indent="0" marL="0">
              <a:buNone/>
            </a:pPr>
            <a:r>
              <a:rPr lang="en-US" sz="2200" dirty="0">
                <a:solidFill>
                  <a:srgbClr val="1A1714"/>
                </a:solidFill>
                <a:latin typeface="Georgia" pitchFamily="34" charset="0"/>
                <a:ea typeface="Georgia" pitchFamily="34" charset="-122"/>
                <a:cs typeface="Georgia" pitchFamily="34" charset="-120"/>
              </a:rPr>
              <a:t>Q &amp; A</a:t>
            </a:r>
            <a:endParaRPr lang="en-US" sz="2200" dirty="0"/>
          </a:p>
        </p:txBody>
      </p:sp>
      <p:sp>
        <p:nvSpPr>
          <p:cNvPr id="22" name="Shape 20"/>
          <p:cNvSpPr/>
          <p:nvPr/>
        </p:nvSpPr>
        <p:spPr>
          <a:xfrm>
            <a:off x="502920" y="5724144"/>
            <a:ext cx="7498080" cy="0"/>
          </a:xfrm>
          <a:prstGeom prst="line">
            <a:avLst/>
          </a:prstGeom>
          <a:noFill/>
          <a:ln w="6350">
            <a:solidFill>
              <a:srgbClr val="D9D2C4"/>
            </a:solidFill>
            <a:prstDash val="solid"/>
          </a:ln>
        </p:spPr>
      </p:sp>
      <p:pic>
        <p:nvPicPr>
          <p:cNvPr id="23" name="Image 0" descr="preencoded.png">    </p:cNvPr>
          <p:cNvPicPr>
            <a:picLocks noChangeAspect="1"/>
          </p:cNvPicPr>
          <p:nvPr/>
        </p:nvPicPr>
        <p:blipFill>
          <a:blip r:embed="rId1"/>
          <a:srcRect l="0" r="0" t="0" b="0"/>
          <a:stretch/>
        </p:blipFill>
        <p:spPr>
          <a:xfrm>
            <a:off x="8031175" y="2377440"/>
            <a:ext cx="3657600" cy="3383280"/>
          </a:xfrm>
          <a:prstGeom prst="rect">
            <a:avLst/>
          </a:prstGeom>
        </p:spPr>
      </p:pic>
      <p:sp>
        <p:nvSpPr>
          <p:cNvPr id="24" name="Text 21"/>
          <p:cNvSpPr/>
          <p:nvPr/>
        </p:nvSpPr>
        <p:spPr>
          <a:xfrm>
            <a:off x="8031175" y="5852160"/>
            <a:ext cx="3657600" cy="274320"/>
          </a:xfrm>
          <a:prstGeom prst="rect">
            <a:avLst/>
          </a:prstGeom>
          <a:noFill/>
          <a:ln/>
        </p:spPr>
        <p:txBody>
          <a:bodyPr wrap="square" rtlCol="0" anchor="ctr"/>
          <a:lstStyle/>
          <a:p>
            <a:pPr indent="0" marL="0">
              <a:buNone/>
            </a:pPr>
            <a:r>
              <a:rPr lang="en-US" sz="700" spc="150" kern="0" dirty="0">
                <a:solidFill>
                  <a:srgbClr val="6B6358"/>
                </a:solidFill>
                <a:latin typeface="Consolas" pitchFamily="34" charset="0"/>
                <a:ea typeface="Consolas" pitchFamily="34" charset="-122"/>
                <a:cs typeface="Consolas" pitchFamily="34" charset="-120"/>
              </a:rPr>
              <a:t>Pilbara horizon, dusk.</a:t>
            </a:r>
            <a:endParaRPr lang="en-US" sz="700" dirty="0"/>
          </a:p>
        </p:txBody>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6B6358"/>
                </a:solidFill>
                <a:latin typeface="Consolas"/>
                <a:ea typeface="Consolas"/>
                <a:cs typeface="Consolas"/>
              </a:defRPr>
            </a:lvl1pPr>
          </a:lstStyle>
          <a:p>
            <a:pPr algn="r"/>
            <a:fld id="{F7021451-1387-4CA6-816F-3879F97B5CBC}" type="slidenum">
              <a:rPr b="0" lang="en-US"/>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6B6358"/>
                </a:solidFill>
                <a:latin typeface="Consolas" pitchFamily="34" charset="0"/>
                <a:ea typeface="Consolas" pitchFamily="34" charset="-122"/>
                <a:cs typeface="Consolas" pitchFamily="34" charset="-120"/>
              </a:rPr>
              <a:t>S E C T I O N</a:t>
            </a:r>
            <a:endParaRPr lang="en-US" sz="700" dirty="0"/>
          </a:p>
        </p:txBody>
      </p:sp>
      <p:pic>
        <p:nvPicPr>
          <p:cNvPr id="3" name="Image 0" descr="preencoded.png">    </p:cNvPr>
          <p:cNvPicPr>
            <a:picLocks noChangeAspect="1"/>
          </p:cNvPicPr>
          <p:nvPr/>
        </p:nvPicPr>
        <p:blipFill>
          <a:blip r:embed="rId1"/>
          <a:srcRect l="0" r="0" t="0" b="0"/>
          <a:stretch/>
        </p:blipFill>
        <p:spPr>
          <a:xfrm>
            <a:off x="0" y="0"/>
            <a:ext cx="12191695" cy="6858000"/>
          </a:xfrm>
          <a:prstGeom prst="rect">
            <a:avLst/>
          </a:prstGeom>
        </p:spPr>
      </p:pic>
      <p:sp>
        <p:nvSpPr>
          <p:cNvPr id="4" name="Shape 1"/>
          <p:cNvSpPr/>
          <p:nvPr/>
        </p:nvSpPr>
        <p:spPr>
          <a:xfrm>
            <a:off x="0" y="0"/>
            <a:ext cx="12191695" cy="6858000"/>
          </a:xfrm>
          <a:prstGeom prst="rect">
            <a:avLst/>
          </a:prstGeom>
          <a:solidFill>
            <a:srgbClr val="F4EFE6">
              <a:alpha val="75000"/>
            </a:srgbClr>
          </a:solidFill>
          <a:ln/>
        </p:spPr>
      </p:sp>
      <p:sp>
        <p:nvSpPr>
          <p:cNvPr id="5" name="Shape 2"/>
          <p:cNvSpPr/>
          <p:nvPr/>
        </p:nvSpPr>
        <p:spPr>
          <a:xfrm>
            <a:off x="548640" y="2194560"/>
            <a:ext cx="36576" cy="2468880"/>
          </a:xfrm>
          <a:prstGeom prst="rect">
            <a:avLst/>
          </a:prstGeom>
          <a:solidFill>
            <a:srgbClr val="A88142"/>
          </a:solidFill>
          <a:ln/>
        </p:spPr>
      </p:sp>
      <p:sp>
        <p:nvSpPr>
          <p:cNvPr id="6" name="Text 3"/>
          <p:cNvSpPr/>
          <p:nvPr/>
        </p:nvSpPr>
        <p:spPr>
          <a:xfrm>
            <a:off x="868680" y="2148840"/>
            <a:ext cx="5486400" cy="274320"/>
          </a:xfrm>
          <a:prstGeom prst="rect">
            <a:avLst/>
          </a:prstGeom>
          <a:noFill/>
          <a:ln/>
        </p:spPr>
        <p:txBody>
          <a:bodyPr wrap="square" rtlCol="0" anchor="ctr"/>
          <a:lstStyle/>
          <a:p>
            <a:pPr indent="0" marL="0">
              <a:buNone/>
            </a:pPr>
            <a:r>
              <a:rPr lang="en-US" sz="800" spc="200" kern="0" dirty="0">
                <a:solidFill>
                  <a:srgbClr val="A88142"/>
                </a:solidFill>
                <a:latin typeface="Consolas" pitchFamily="34" charset="0"/>
                <a:ea typeface="Consolas" pitchFamily="34" charset="-122"/>
                <a:cs typeface="Consolas" pitchFamily="34" charset="-120"/>
              </a:rPr>
              <a:t>S E C T I O N    T W O</a:t>
            </a:r>
            <a:endParaRPr lang="en-US" sz="800" dirty="0"/>
          </a:p>
        </p:txBody>
      </p:sp>
      <p:sp>
        <p:nvSpPr>
          <p:cNvPr id="7" name="Text 4"/>
          <p:cNvSpPr/>
          <p:nvPr/>
        </p:nvSpPr>
        <p:spPr>
          <a:xfrm>
            <a:off x="868680" y="2423160"/>
            <a:ext cx="10820095" cy="2468880"/>
          </a:xfrm>
          <a:prstGeom prst="rect">
            <a:avLst/>
          </a:prstGeom>
          <a:noFill/>
          <a:ln/>
        </p:spPr>
        <p:txBody>
          <a:bodyPr wrap="square" rtlCol="0" anchor="ctr"/>
          <a:lstStyle/>
          <a:p>
            <a:pPr indent="0" marL="0">
              <a:lnSpc>
                <a:spcPct val="100000"/>
              </a:lnSpc>
              <a:buNone/>
            </a:pPr>
            <a:r>
              <a:rPr lang="en-US" sz="6400" dirty="0">
                <a:solidFill>
                  <a:srgbClr val="F4EFE6"/>
                </a:solidFill>
                <a:latin typeface="Georgia" pitchFamily="34" charset="0"/>
                <a:ea typeface="Georgia" pitchFamily="34" charset="-122"/>
                <a:cs typeface="Georgia" pitchFamily="34" charset="-120"/>
              </a:rPr>
              <a:t>The operating</a:t>
            </a:r>
            <a:endParaRPr lang="en-US" sz="6400" dirty="0"/>
          </a:p>
          <a:p>
            <a:pPr indent="0" marL="0">
              <a:lnSpc>
                <a:spcPct val="100000"/>
              </a:lnSpc>
              <a:buNone/>
            </a:pPr>
            <a:r>
              <a:rPr lang="en-US" sz="6400" dirty="0">
                <a:solidFill>
                  <a:srgbClr val="F4EFE6"/>
                </a:solidFill>
                <a:latin typeface="Georgia" pitchFamily="34" charset="0"/>
                <a:ea typeface="Georgia" pitchFamily="34" charset="-122"/>
                <a:cs typeface="Georgia" pitchFamily="34" charset="-120"/>
              </a:rPr>
              <a:t>portfolio.</a:t>
            </a:r>
            <a:endParaRPr lang="en-US" sz="6400" dirty="0"/>
          </a:p>
        </p:txBody>
      </p:sp>
      <p:sp>
        <p:nvSpPr>
          <p:cNvPr id="8" name="Text 5"/>
          <p:cNvSpPr/>
          <p:nvPr/>
        </p:nvSpPr>
        <p:spPr>
          <a:xfrm>
            <a:off x="868680" y="5029200"/>
            <a:ext cx="10820095" cy="457200"/>
          </a:xfrm>
          <a:prstGeom prst="rect">
            <a:avLst/>
          </a:prstGeom>
          <a:noFill/>
          <a:ln/>
        </p:spPr>
        <p:txBody>
          <a:bodyPr wrap="square" rtlCol="0" anchor="ctr"/>
          <a:lstStyle/>
          <a:p>
            <a:pPr indent="0" marL="0">
              <a:buNone/>
            </a:pPr>
            <a:r>
              <a:rPr lang="en-US" sz="1800" i="1" dirty="0">
                <a:solidFill>
                  <a:srgbClr val="C7C0B3"/>
                </a:solidFill>
                <a:latin typeface="Georgia" pitchFamily="34" charset="0"/>
                <a:ea typeface="Georgia" pitchFamily="34" charset="-122"/>
                <a:cs typeface="Georgia" pitchFamily="34" charset="-120"/>
              </a:rPr>
              <a:t>Five landscapes shaped our craft.</a:t>
            </a:r>
            <a:endParaRPr lang="en-US" sz="1800" dirty="0"/>
          </a:p>
        </p:txBody>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6B6358"/>
                </a:solidFill>
                <a:latin typeface="Consolas"/>
                <a:ea typeface="Consolas"/>
                <a:cs typeface="Consolas"/>
              </a:defRPr>
            </a:lvl1pPr>
          </a:lstStyle>
          <a:p>
            <a:pPr algn="r"/>
            <a:fld id="{F7021451-1387-4CA6-816F-3879F97B5CBC}" type="slidenum">
              <a:rPr b="0" lang="en-US"/>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6B6358"/>
                </a:solidFill>
                <a:latin typeface="Consolas" pitchFamily="34" charset="0"/>
                <a:ea typeface="Consolas" pitchFamily="34" charset="-122"/>
                <a:cs typeface="Consolas" pitchFamily="34" charset="-120"/>
              </a:rPr>
              <a:t>O P E R A T I O N S</a:t>
            </a:r>
            <a:endParaRPr lang="en-US" sz="700" dirty="0"/>
          </a:p>
        </p:txBody>
      </p:sp>
      <p:sp>
        <p:nvSpPr>
          <p:cNvPr id="3" name="Text 1"/>
          <p:cNvSpPr/>
          <p:nvPr/>
        </p:nvSpPr>
        <p:spPr>
          <a:xfrm>
            <a:off x="502920" y="777240"/>
            <a:ext cx="3657600" cy="274320"/>
          </a:xfrm>
          <a:prstGeom prst="rect">
            <a:avLst/>
          </a:prstGeom>
          <a:noFill/>
          <a:ln/>
        </p:spPr>
        <p:txBody>
          <a:bodyPr wrap="square" rtlCol="0" anchor="ctr"/>
          <a:lstStyle/>
          <a:p>
            <a:pPr indent="0" marL="0">
              <a:buNone/>
            </a:pPr>
            <a:r>
              <a:rPr lang="en-US" sz="800" spc="200" kern="0" dirty="0">
                <a:solidFill>
                  <a:srgbClr val="A88142"/>
                </a:solidFill>
                <a:latin typeface="Consolas" pitchFamily="34" charset="0"/>
                <a:ea typeface="Consolas" pitchFamily="34" charset="-122"/>
                <a:cs typeface="Consolas" pitchFamily="34" charset="-120"/>
              </a:rPr>
              <a:t>O P E R A T I O N S</a:t>
            </a:r>
            <a:endParaRPr lang="en-US" sz="800" dirty="0"/>
          </a:p>
        </p:txBody>
      </p:sp>
      <p:sp>
        <p:nvSpPr>
          <p:cNvPr id="4" name="Text 2"/>
          <p:cNvSpPr/>
          <p:nvPr/>
        </p:nvSpPr>
        <p:spPr>
          <a:xfrm>
            <a:off x="502920" y="1051560"/>
            <a:ext cx="5943600" cy="1463040"/>
          </a:xfrm>
          <a:prstGeom prst="rect">
            <a:avLst/>
          </a:prstGeom>
          <a:noFill/>
          <a:ln/>
        </p:spPr>
        <p:txBody>
          <a:bodyPr wrap="square" rtlCol="0" anchor="ctr"/>
          <a:lstStyle/>
          <a:p>
            <a:pPr indent="0" marL="0">
              <a:lnSpc>
                <a:spcPct val="105000"/>
              </a:lnSpc>
              <a:buNone/>
            </a:pPr>
            <a:r>
              <a:rPr lang="en-US" sz="3600" dirty="0">
                <a:solidFill>
                  <a:srgbClr val="1A1714"/>
                </a:solidFill>
                <a:latin typeface="Georgia" pitchFamily="34" charset="0"/>
                <a:ea typeface="Georgia" pitchFamily="34" charset="-122"/>
                <a:cs typeface="Georgia" pitchFamily="34" charset="-120"/>
              </a:rPr>
              <a:t>Songjiagou</a:t>
            </a:r>
            <a:endParaRPr lang="en-US" sz="3600" dirty="0"/>
          </a:p>
          <a:p>
            <a:pPr indent="0" marL="0">
              <a:lnSpc>
                <a:spcPct val="105000"/>
              </a:lnSpc>
              <a:buNone/>
            </a:pPr>
            <a:r>
              <a:rPr lang="en-US" sz="3600" dirty="0">
                <a:solidFill>
                  <a:srgbClr val="1A1714"/>
                </a:solidFill>
                <a:latin typeface="Georgia" pitchFamily="34" charset="0"/>
                <a:ea typeface="Georgia" pitchFamily="34" charset="-122"/>
                <a:cs typeface="Georgia" pitchFamily="34" charset="-120"/>
              </a:rPr>
              <a:t>shapes the year.</a:t>
            </a:r>
            <a:endParaRPr lang="en-US" sz="3600" dirty="0"/>
          </a:p>
        </p:txBody>
      </p:sp>
      <p:sp>
        <p:nvSpPr>
          <p:cNvPr id="5" name="Text 3"/>
          <p:cNvSpPr/>
          <p:nvPr/>
        </p:nvSpPr>
        <p:spPr>
          <a:xfrm>
            <a:off x="502920" y="2834640"/>
            <a:ext cx="5943600" cy="3291840"/>
          </a:xfrm>
          <a:prstGeom prst="rect">
            <a:avLst/>
          </a:prstGeom>
          <a:noFill/>
          <a:ln/>
        </p:spPr>
        <p:txBody>
          <a:bodyPr wrap="square" rtlCol="0" anchor="ctr"/>
          <a:lstStyle/>
          <a:p>
            <a:pPr indent="0" marL="0">
              <a:lnSpc>
                <a:spcPct val="150000"/>
              </a:lnSpc>
              <a:buNone/>
            </a:pPr>
            <a:r>
              <a:rPr lang="en-US" sz="1200" dirty="0">
                <a:solidFill>
                  <a:srgbClr val="3A332D"/>
                </a:solidFill>
                <a:latin typeface="Calibri" pitchFamily="34" charset="0"/>
                <a:ea typeface="Calibri" pitchFamily="34" charset="-122"/>
                <a:cs typeface="Calibri" pitchFamily="34" charset="-120"/>
              </a:rPr>
              <a:t>Our cornerstone open-pit and underground operation in Shandong Province delivered 28,400 oz in Q4 — ahead of guidance — with all-in sustaining costs holding inside the upper half of the industry's first quartile.</a:t>
            </a:r>
            <a:endParaRPr lang="en-US" sz="1200" dirty="0"/>
          </a:p>
          <a:p>
            <a:pPr indent="0" marL="0">
              <a:lnSpc>
                <a:spcPct val="150000"/>
              </a:lnSpc>
              <a:buNone/>
            </a:pPr>
            <a:endParaRPr lang="en-US" sz="1200" dirty="0"/>
          </a:p>
          <a:p>
            <a:pPr indent="0" marL="0">
              <a:lnSpc>
                <a:spcPct val="150000"/>
              </a:lnSpc>
              <a:buNone/>
            </a:pPr>
            <a:r>
              <a:rPr lang="en-US" sz="1200" dirty="0">
                <a:solidFill>
                  <a:srgbClr val="3A332D"/>
                </a:solidFill>
                <a:latin typeface="Calibri" pitchFamily="34" charset="0"/>
                <a:ea typeface="Calibri" pitchFamily="34" charset="-122"/>
                <a:cs typeface="Calibri" pitchFamily="34" charset="-120"/>
              </a:rPr>
              <a:t>Underground development resumed on schedule in November after the planned mill relining campaign, and the Phase III stope design was approved in December for a 2026 ramp-up.</a:t>
            </a:r>
            <a:endParaRPr lang="en-US" sz="1200" dirty="0"/>
          </a:p>
        </p:txBody>
      </p:sp>
      <p:pic>
        <p:nvPicPr>
          <p:cNvPr id="6" name="Image 0" descr="preencoded.png">    </p:cNvPr>
          <p:cNvPicPr>
            <a:picLocks noChangeAspect="1"/>
          </p:cNvPicPr>
          <p:nvPr/>
        </p:nvPicPr>
        <p:blipFill>
          <a:blip r:embed="rId1"/>
          <a:srcRect l="0" r="0" t="0" b="0"/>
          <a:stretch/>
        </p:blipFill>
        <p:spPr>
          <a:xfrm>
            <a:off x="7116775" y="914400"/>
            <a:ext cx="4572000" cy="5120640"/>
          </a:xfrm>
          <a:prstGeom prst="rect">
            <a:avLst/>
          </a:prstGeom>
        </p:spPr>
      </p:pic>
      <p:sp>
        <p:nvSpPr>
          <p:cNvPr id="7" name="Text 4"/>
          <p:cNvSpPr/>
          <p:nvPr/>
        </p:nvSpPr>
        <p:spPr>
          <a:xfrm>
            <a:off x="7116775" y="6080760"/>
            <a:ext cx="4572000" cy="274320"/>
          </a:xfrm>
          <a:prstGeom prst="rect">
            <a:avLst/>
          </a:prstGeom>
          <a:noFill/>
          <a:ln/>
        </p:spPr>
        <p:txBody>
          <a:bodyPr wrap="square" rtlCol="0" anchor="ctr"/>
          <a:lstStyle/>
          <a:p>
            <a:pPr indent="0" marL="0">
              <a:buNone/>
            </a:pPr>
            <a:r>
              <a:rPr lang="en-US" sz="700" spc="150" kern="0" dirty="0">
                <a:solidFill>
                  <a:srgbClr val="6B6358"/>
                </a:solidFill>
                <a:latin typeface="Consolas" pitchFamily="34" charset="0"/>
                <a:ea typeface="Consolas" pitchFamily="34" charset="-122"/>
                <a:cs typeface="Consolas" pitchFamily="34" charset="-120"/>
              </a:rPr>
              <a:t>Plate one — open-pit, dawn light.</a:t>
            </a:r>
            <a:endParaRPr lang="en-US" sz="700" dirty="0"/>
          </a:p>
        </p:txBody>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6B6358"/>
                </a:solidFill>
                <a:latin typeface="Consolas"/>
                <a:ea typeface="Consolas"/>
                <a:cs typeface="Consolas"/>
              </a:defRPr>
            </a:lvl1pPr>
          </a:lstStyle>
          <a:p>
            <a:pPr algn="r"/>
            <a:fld id="{F7021451-1387-4CA6-816F-3879F97B5CBC}" type="slidenum">
              <a:rPr b="0" lang="en-US"/>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6B6358"/>
                </a:solidFill>
                <a:latin typeface="Consolas" pitchFamily="34" charset="0"/>
                <a:ea typeface="Consolas" pitchFamily="34" charset="-122"/>
                <a:cs typeface="Consolas" pitchFamily="34" charset="-120"/>
              </a:rPr>
              <a:t>D A T A</a:t>
            </a:r>
            <a:endParaRPr lang="en-US" sz="700" dirty="0"/>
          </a:p>
        </p:txBody>
      </p:sp>
      <p:sp>
        <p:nvSpPr>
          <p:cNvPr id="3" name="Text 1"/>
          <p:cNvSpPr/>
          <p:nvPr/>
        </p:nvSpPr>
        <p:spPr>
          <a:xfrm>
            <a:off x="502920" y="777240"/>
            <a:ext cx="4572000" cy="274320"/>
          </a:xfrm>
          <a:prstGeom prst="rect">
            <a:avLst/>
          </a:prstGeom>
          <a:noFill/>
          <a:ln/>
        </p:spPr>
        <p:txBody>
          <a:bodyPr wrap="square" rtlCol="0" anchor="ctr"/>
          <a:lstStyle/>
          <a:p>
            <a:pPr indent="0" marL="0">
              <a:buNone/>
            </a:pPr>
            <a:r>
              <a:rPr lang="en-US" sz="800" spc="200" kern="0" dirty="0">
                <a:solidFill>
                  <a:srgbClr val="A88142"/>
                </a:solidFill>
                <a:latin typeface="Consolas" pitchFamily="34" charset="0"/>
                <a:ea typeface="Consolas" pitchFamily="34" charset="-122"/>
                <a:cs typeface="Consolas" pitchFamily="34" charset="-120"/>
              </a:rPr>
              <a:t>Q 4    2 0 2 5    H I G H L I G H T S</a:t>
            </a:r>
            <a:endParaRPr lang="en-US" sz="800" dirty="0"/>
          </a:p>
        </p:txBody>
      </p:sp>
      <p:sp>
        <p:nvSpPr>
          <p:cNvPr id="4" name="Text 2"/>
          <p:cNvSpPr/>
          <p:nvPr/>
        </p:nvSpPr>
        <p:spPr>
          <a:xfrm>
            <a:off x="502920" y="1051560"/>
            <a:ext cx="7315200" cy="822960"/>
          </a:xfrm>
          <a:prstGeom prst="rect">
            <a:avLst/>
          </a:prstGeom>
          <a:noFill/>
          <a:ln/>
        </p:spPr>
        <p:txBody>
          <a:bodyPr wrap="square" rtlCol="0" anchor="ctr"/>
          <a:lstStyle/>
          <a:p>
            <a:pPr indent="0" marL="0">
              <a:buNone/>
            </a:pPr>
            <a:r>
              <a:rPr lang="en-US" sz="3600" dirty="0">
                <a:solidFill>
                  <a:srgbClr val="1A1714"/>
                </a:solidFill>
                <a:latin typeface="Georgia" pitchFamily="34" charset="0"/>
                <a:ea typeface="Georgia" pitchFamily="34" charset="-122"/>
                <a:cs typeface="Georgia" pitchFamily="34" charset="-120"/>
              </a:rPr>
              <a:t>The year in figures.</a:t>
            </a:r>
            <a:endParaRPr lang="en-US" sz="3600" dirty="0"/>
          </a:p>
        </p:txBody>
      </p:sp>
      <p:sp>
        <p:nvSpPr>
          <p:cNvPr id="5" name="Shape 3"/>
          <p:cNvSpPr/>
          <p:nvPr/>
        </p:nvSpPr>
        <p:spPr>
          <a:xfrm>
            <a:off x="502920" y="2377440"/>
            <a:ext cx="2487854" cy="2377440"/>
          </a:xfrm>
          <a:prstGeom prst="rect">
            <a:avLst/>
          </a:prstGeom>
          <a:solidFill>
            <a:srgbClr val="FFFFFF"/>
          </a:solidFill>
          <a:ln w="6350">
            <a:solidFill>
              <a:srgbClr val="D9D2C4"/>
            </a:solidFill>
            <a:prstDash val="solid"/>
          </a:ln>
        </p:spPr>
      </p:sp>
      <p:sp>
        <p:nvSpPr>
          <p:cNvPr id="6" name="Shape 4"/>
          <p:cNvSpPr/>
          <p:nvPr/>
        </p:nvSpPr>
        <p:spPr>
          <a:xfrm>
            <a:off x="731520" y="2651760"/>
            <a:ext cx="457200" cy="22860"/>
          </a:xfrm>
          <a:prstGeom prst="rect">
            <a:avLst/>
          </a:prstGeom>
          <a:solidFill>
            <a:srgbClr val="A88142"/>
          </a:solidFill>
          <a:ln/>
        </p:spPr>
      </p:sp>
      <p:sp>
        <p:nvSpPr>
          <p:cNvPr id="7" name="Text 5"/>
          <p:cNvSpPr/>
          <p:nvPr/>
        </p:nvSpPr>
        <p:spPr>
          <a:xfrm>
            <a:off x="731520" y="2761488"/>
            <a:ext cx="2030654" cy="228600"/>
          </a:xfrm>
          <a:prstGeom prst="rect">
            <a:avLst/>
          </a:prstGeom>
          <a:noFill/>
          <a:ln/>
        </p:spPr>
        <p:txBody>
          <a:bodyPr wrap="square" rtlCol="0" anchor="ctr"/>
          <a:lstStyle/>
          <a:p>
            <a:pPr indent="0" marL="0">
              <a:buNone/>
            </a:pPr>
            <a:r>
              <a:rPr lang="en-US" sz="700" spc="150" kern="0" dirty="0">
                <a:solidFill>
                  <a:srgbClr val="6B6358"/>
                </a:solidFill>
                <a:latin typeface="Consolas" pitchFamily="34" charset="0"/>
                <a:ea typeface="Consolas" pitchFamily="34" charset="-122"/>
                <a:cs typeface="Consolas" pitchFamily="34" charset="-120"/>
              </a:rPr>
              <a:t>P R O D U C T I O N ,    Q 4</a:t>
            </a:r>
            <a:endParaRPr lang="en-US" sz="700" dirty="0"/>
          </a:p>
        </p:txBody>
      </p:sp>
      <p:sp>
        <p:nvSpPr>
          <p:cNvPr id="8" name="Text 6"/>
          <p:cNvSpPr/>
          <p:nvPr/>
        </p:nvSpPr>
        <p:spPr>
          <a:xfrm>
            <a:off x="731520" y="3154680"/>
            <a:ext cx="2030654" cy="731520"/>
          </a:xfrm>
          <a:prstGeom prst="rect">
            <a:avLst/>
          </a:prstGeom>
          <a:noFill/>
          <a:ln/>
        </p:spPr>
        <p:txBody>
          <a:bodyPr wrap="square" rtlCol="0" anchor="ctr"/>
          <a:lstStyle/>
          <a:p>
            <a:pPr indent="0" marL="0">
              <a:buNone/>
            </a:pPr>
            <a:r>
              <a:rPr lang="en-US" sz="3600" dirty="0">
                <a:solidFill>
                  <a:srgbClr val="1A1714"/>
                </a:solidFill>
                <a:latin typeface="Georgia" pitchFamily="34" charset="0"/>
                <a:ea typeface="Georgia" pitchFamily="34" charset="-122"/>
                <a:cs typeface="Georgia" pitchFamily="34" charset="-120"/>
              </a:rPr>
              <a:t>28,400</a:t>
            </a:r>
            <a:endParaRPr lang="en-US" sz="3600" dirty="0"/>
          </a:p>
        </p:txBody>
      </p:sp>
      <p:sp>
        <p:nvSpPr>
          <p:cNvPr id="9" name="Text 7"/>
          <p:cNvSpPr/>
          <p:nvPr/>
        </p:nvSpPr>
        <p:spPr>
          <a:xfrm>
            <a:off x="731520" y="3794760"/>
            <a:ext cx="2030654" cy="274320"/>
          </a:xfrm>
          <a:prstGeom prst="rect">
            <a:avLst/>
          </a:prstGeom>
          <a:noFill/>
          <a:ln/>
        </p:spPr>
        <p:txBody>
          <a:bodyPr wrap="square" rtlCol="0" anchor="ctr"/>
          <a:lstStyle/>
          <a:p>
            <a:pPr indent="0" marL="0">
              <a:buNone/>
            </a:pPr>
            <a:r>
              <a:rPr lang="en-US" sz="900" spc="100" kern="0" dirty="0">
                <a:solidFill>
                  <a:srgbClr val="6B6358"/>
                </a:solidFill>
                <a:latin typeface="Consolas" pitchFamily="34" charset="0"/>
                <a:ea typeface="Consolas" pitchFamily="34" charset="-122"/>
                <a:cs typeface="Consolas" pitchFamily="34" charset="-120"/>
              </a:rPr>
              <a:t>oz</a:t>
            </a:r>
            <a:endParaRPr lang="en-US" sz="900" dirty="0"/>
          </a:p>
        </p:txBody>
      </p:sp>
      <p:sp>
        <p:nvSpPr>
          <p:cNvPr id="10" name="Text 8"/>
          <p:cNvSpPr/>
          <p:nvPr/>
        </p:nvSpPr>
        <p:spPr>
          <a:xfrm>
            <a:off x="731520" y="4251960"/>
            <a:ext cx="2030654" cy="274320"/>
          </a:xfrm>
          <a:prstGeom prst="rect">
            <a:avLst/>
          </a:prstGeom>
          <a:noFill/>
          <a:ln/>
        </p:spPr>
        <p:txBody>
          <a:bodyPr wrap="square" rtlCol="0" anchor="ctr"/>
          <a:lstStyle/>
          <a:p>
            <a:pPr indent="0" marL="0">
              <a:buNone/>
            </a:pPr>
            <a:r>
              <a:rPr lang="en-US" sz="900" spc="50" kern="0" dirty="0">
                <a:solidFill>
                  <a:srgbClr val="A88142"/>
                </a:solidFill>
                <a:latin typeface="Consolas" pitchFamily="34" charset="0"/>
                <a:ea typeface="Consolas" pitchFamily="34" charset="-122"/>
                <a:cs typeface="Consolas" pitchFamily="34" charset="-120"/>
              </a:rPr>
              <a:t>+6.4% vs guide</a:t>
            </a:r>
            <a:endParaRPr lang="en-US" sz="900" dirty="0"/>
          </a:p>
        </p:txBody>
      </p:sp>
      <p:sp>
        <p:nvSpPr>
          <p:cNvPr id="11" name="Shape 9"/>
          <p:cNvSpPr/>
          <p:nvPr/>
        </p:nvSpPr>
        <p:spPr>
          <a:xfrm>
            <a:off x="3402254" y="2377440"/>
            <a:ext cx="2487854" cy="2377440"/>
          </a:xfrm>
          <a:prstGeom prst="rect">
            <a:avLst/>
          </a:prstGeom>
          <a:solidFill>
            <a:srgbClr val="FFFFFF"/>
          </a:solidFill>
          <a:ln w="6350">
            <a:solidFill>
              <a:srgbClr val="D9D2C4"/>
            </a:solidFill>
            <a:prstDash val="solid"/>
          </a:ln>
        </p:spPr>
      </p:sp>
      <p:sp>
        <p:nvSpPr>
          <p:cNvPr id="12" name="Shape 10"/>
          <p:cNvSpPr/>
          <p:nvPr/>
        </p:nvSpPr>
        <p:spPr>
          <a:xfrm>
            <a:off x="3630854" y="2651760"/>
            <a:ext cx="457200" cy="22860"/>
          </a:xfrm>
          <a:prstGeom prst="rect">
            <a:avLst/>
          </a:prstGeom>
          <a:solidFill>
            <a:srgbClr val="A88142"/>
          </a:solidFill>
          <a:ln/>
        </p:spPr>
      </p:sp>
      <p:sp>
        <p:nvSpPr>
          <p:cNvPr id="13" name="Text 11"/>
          <p:cNvSpPr/>
          <p:nvPr/>
        </p:nvSpPr>
        <p:spPr>
          <a:xfrm>
            <a:off x="3630854" y="2761488"/>
            <a:ext cx="2030654" cy="228600"/>
          </a:xfrm>
          <a:prstGeom prst="rect">
            <a:avLst/>
          </a:prstGeom>
          <a:noFill/>
          <a:ln/>
        </p:spPr>
        <p:txBody>
          <a:bodyPr wrap="square" rtlCol="0" anchor="ctr"/>
          <a:lstStyle/>
          <a:p>
            <a:pPr indent="0" marL="0">
              <a:buNone/>
            </a:pPr>
            <a:r>
              <a:rPr lang="en-US" sz="700" spc="150" kern="0" dirty="0">
                <a:solidFill>
                  <a:srgbClr val="6B6358"/>
                </a:solidFill>
                <a:latin typeface="Consolas" pitchFamily="34" charset="0"/>
                <a:ea typeface="Consolas" pitchFamily="34" charset="-122"/>
                <a:cs typeface="Consolas" pitchFamily="34" charset="-120"/>
              </a:rPr>
              <a:t>A I S C</a:t>
            </a:r>
            <a:endParaRPr lang="en-US" sz="700" dirty="0"/>
          </a:p>
        </p:txBody>
      </p:sp>
      <p:sp>
        <p:nvSpPr>
          <p:cNvPr id="14" name="Text 12"/>
          <p:cNvSpPr/>
          <p:nvPr/>
        </p:nvSpPr>
        <p:spPr>
          <a:xfrm>
            <a:off x="3630854" y="3154680"/>
            <a:ext cx="2030654" cy="731520"/>
          </a:xfrm>
          <a:prstGeom prst="rect">
            <a:avLst/>
          </a:prstGeom>
          <a:noFill/>
          <a:ln/>
        </p:spPr>
        <p:txBody>
          <a:bodyPr wrap="square" rtlCol="0" anchor="ctr"/>
          <a:lstStyle/>
          <a:p>
            <a:pPr indent="0" marL="0">
              <a:buNone/>
            </a:pPr>
            <a:r>
              <a:rPr lang="en-US" sz="3600" dirty="0">
                <a:solidFill>
                  <a:srgbClr val="1A1714"/>
                </a:solidFill>
                <a:latin typeface="Georgia" pitchFamily="34" charset="0"/>
                <a:ea typeface="Georgia" pitchFamily="34" charset="-122"/>
                <a:cs typeface="Georgia" pitchFamily="34" charset="-120"/>
              </a:rPr>
              <a:t>1,287</a:t>
            </a:r>
            <a:endParaRPr lang="en-US" sz="3600" dirty="0"/>
          </a:p>
        </p:txBody>
      </p:sp>
      <p:sp>
        <p:nvSpPr>
          <p:cNvPr id="15" name="Text 13"/>
          <p:cNvSpPr/>
          <p:nvPr/>
        </p:nvSpPr>
        <p:spPr>
          <a:xfrm>
            <a:off x="3630854" y="3794760"/>
            <a:ext cx="2030654" cy="274320"/>
          </a:xfrm>
          <a:prstGeom prst="rect">
            <a:avLst/>
          </a:prstGeom>
          <a:noFill/>
          <a:ln/>
        </p:spPr>
        <p:txBody>
          <a:bodyPr wrap="square" rtlCol="0" anchor="ctr"/>
          <a:lstStyle/>
          <a:p>
            <a:pPr indent="0" marL="0">
              <a:buNone/>
            </a:pPr>
            <a:r>
              <a:rPr lang="en-US" sz="900" spc="100" kern="0" dirty="0">
                <a:solidFill>
                  <a:srgbClr val="6B6358"/>
                </a:solidFill>
                <a:latin typeface="Consolas" pitchFamily="34" charset="0"/>
                <a:ea typeface="Consolas" pitchFamily="34" charset="-122"/>
                <a:cs typeface="Consolas" pitchFamily="34" charset="-120"/>
              </a:rPr>
              <a:t>US$/oz</a:t>
            </a:r>
            <a:endParaRPr lang="en-US" sz="900" dirty="0"/>
          </a:p>
        </p:txBody>
      </p:sp>
      <p:sp>
        <p:nvSpPr>
          <p:cNvPr id="16" name="Text 14"/>
          <p:cNvSpPr/>
          <p:nvPr/>
        </p:nvSpPr>
        <p:spPr>
          <a:xfrm>
            <a:off x="3630854" y="4251960"/>
            <a:ext cx="2030654" cy="274320"/>
          </a:xfrm>
          <a:prstGeom prst="rect">
            <a:avLst/>
          </a:prstGeom>
          <a:noFill/>
          <a:ln/>
        </p:spPr>
        <p:txBody>
          <a:bodyPr wrap="square" rtlCol="0" anchor="ctr"/>
          <a:lstStyle/>
          <a:p>
            <a:pPr indent="0" marL="0">
              <a:buNone/>
            </a:pPr>
            <a:r>
              <a:rPr lang="en-US" sz="900" spc="50" kern="0" dirty="0">
                <a:solidFill>
                  <a:srgbClr val="A88142"/>
                </a:solidFill>
                <a:latin typeface="Consolas" pitchFamily="34" charset="0"/>
                <a:ea typeface="Consolas" pitchFamily="34" charset="-122"/>
                <a:cs typeface="Consolas" pitchFamily="34" charset="-120"/>
              </a:rPr>
              <a:t>−$48 YoY</a:t>
            </a:r>
            <a:endParaRPr lang="en-US" sz="900" dirty="0"/>
          </a:p>
        </p:txBody>
      </p:sp>
      <p:sp>
        <p:nvSpPr>
          <p:cNvPr id="17" name="Shape 15"/>
          <p:cNvSpPr/>
          <p:nvPr/>
        </p:nvSpPr>
        <p:spPr>
          <a:xfrm>
            <a:off x="6301588" y="2377440"/>
            <a:ext cx="2487854" cy="2377440"/>
          </a:xfrm>
          <a:prstGeom prst="rect">
            <a:avLst/>
          </a:prstGeom>
          <a:solidFill>
            <a:srgbClr val="FFFFFF"/>
          </a:solidFill>
          <a:ln w="6350">
            <a:solidFill>
              <a:srgbClr val="D9D2C4"/>
            </a:solidFill>
            <a:prstDash val="solid"/>
          </a:ln>
        </p:spPr>
      </p:sp>
      <p:sp>
        <p:nvSpPr>
          <p:cNvPr id="18" name="Shape 16"/>
          <p:cNvSpPr/>
          <p:nvPr/>
        </p:nvSpPr>
        <p:spPr>
          <a:xfrm>
            <a:off x="6530188" y="2651760"/>
            <a:ext cx="457200" cy="22860"/>
          </a:xfrm>
          <a:prstGeom prst="rect">
            <a:avLst/>
          </a:prstGeom>
          <a:solidFill>
            <a:srgbClr val="A88142"/>
          </a:solidFill>
          <a:ln/>
        </p:spPr>
      </p:sp>
      <p:sp>
        <p:nvSpPr>
          <p:cNvPr id="19" name="Text 17"/>
          <p:cNvSpPr/>
          <p:nvPr/>
        </p:nvSpPr>
        <p:spPr>
          <a:xfrm>
            <a:off x="6530188" y="2761488"/>
            <a:ext cx="2030654" cy="228600"/>
          </a:xfrm>
          <a:prstGeom prst="rect">
            <a:avLst/>
          </a:prstGeom>
          <a:noFill/>
          <a:ln/>
        </p:spPr>
        <p:txBody>
          <a:bodyPr wrap="square" rtlCol="0" anchor="ctr"/>
          <a:lstStyle/>
          <a:p>
            <a:pPr indent="0" marL="0">
              <a:buNone/>
            </a:pPr>
            <a:r>
              <a:rPr lang="en-US" sz="700" spc="150" kern="0" dirty="0">
                <a:solidFill>
                  <a:srgbClr val="6B6358"/>
                </a:solidFill>
                <a:latin typeface="Consolas" pitchFamily="34" charset="0"/>
                <a:ea typeface="Consolas" pitchFamily="34" charset="-122"/>
                <a:cs typeface="Consolas" pitchFamily="34" charset="-120"/>
              </a:rPr>
              <a:t>R E S E R V E S</a:t>
            </a:r>
            <a:endParaRPr lang="en-US" sz="700" dirty="0"/>
          </a:p>
        </p:txBody>
      </p:sp>
      <p:sp>
        <p:nvSpPr>
          <p:cNvPr id="20" name="Text 18"/>
          <p:cNvSpPr/>
          <p:nvPr/>
        </p:nvSpPr>
        <p:spPr>
          <a:xfrm>
            <a:off x="6530188" y="3154680"/>
            <a:ext cx="2030654" cy="731520"/>
          </a:xfrm>
          <a:prstGeom prst="rect">
            <a:avLst/>
          </a:prstGeom>
          <a:noFill/>
          <a:ln/>
        </p:spPr>
        <p:txBody>
          <a:bodyPr wrap="square" rtlCol="0" anchor="ctr"/>
          <a:lstStyle/>
          <a:p>
            <a:pPr indent="0" marL="0">
              <a:buNone/>
            </a:pPr>
            <a:r>
              <a:rPr lang="en-US" sz="3600" dirty="0">
                <a:solidFill>
                  <a:srgbClr val="1A1714"/>
                </a:solidFill>
                <a:latin typeface="Georgia" pitchFamily="34" charset="0"/>
                <a:ea typeface="Georgia" pitchFamily="34" charset="-122"/>
                <a:cs typeface="Georgia" pitchFamily="34" charset="-120"/>
              </a:rPr>
              <a:t>1.2M</a:t>
            </a:r>
            <a:endParaRPr lang="en-US" sz="3600" dirty="0"/>
          </a:p>
        </p:txBody>
      </p:sp>
      <p:sp>
        <p:nvSpPr>
          <p:cNvPr id="21" name="Text 19"/>
          <p:cNvSpPr/>
          <p:nvPr/>
        </p:nvSpPr>
        <p:spPr>
          <a:xfrm>
            <a:off x="6530188" y="3794760"/>
            <a:ext cx="2030654" cy="274320"/>
          </a:xfrm>
          <a:prstGeom prst="rect">
            <a:avLst/>
          </a:prstGeom>
          <a:noFill/>
          <a:ln/>
        </p:spPr>
        <p:txBody>
          <a:bodyPr wrap="square" rtlCol="0" anchor="ctr"/>
          <a:lstStyle/>
          <a:p>
            <a:pPr indent="0" marL="0">
              <a:buNone/>
            </a:pPr>
            <a:r>
              <a:rPr lang="en-US" sz="900" spc="100" kern="0" dirty="0">
                <a:solidFill>
                  <a:srgbClr val="6B6358"/>
                </a:solidFill>
                <a:latin typeface="Consolas" pitchFamily="34" charset="0"/>
                <a:ea typeface="Consolas" pitchFamily="34" charset="-122"/>
                <a:cs typeface="Consolas" pitchFamily="34" charset="-120"/>
              </a:rPr>
              <a:t>oz</a:t>
            </a:r>
            <a:endParaRPr lang="en-US" sz="900" dirty="0"/>
          </a:p>
        </p:txBody>
      </p:sp>
      <p:sp>
        <p:nvSpPr>
          <p:cNvPr id="22" name="Text 20"/>
          <p:cNvSpPr/>
          <p:nvPr/>
        </p:nvSpPr>
        <p:spPr>
          <a:xfrm>
            <a:off x="6530188" y="4251960"/>
            <a:ext cx="2030654" cy="274320"/>
          </a:xfrm>
          <a:prstGeom prst="rect">
            <a:avLst/>
          </a:prstGeom>
          <a:noFill/>
          <a:ln/>
        </p:spPr>
        <p:txBody>
          <a:bodyPr wrap="square" rtlCol="0" anchor="ctr"/>
          <a:lstStyle/>
          <a:p>
            <a:pPr indent="0" marL="0">
              <a:buNone/>
            </a:pPr>
            <a:r>
              <a:rPr lang="en-US" sz="900" spc="50" kern="0" dirty="0">
                <a:solidFill>
                  <a:srgbClr val="6B6358"/>
                </a:solidFill>
                <a:latin typeface="Consolas" pitchFamily="34" charset="0"/>
                <a:ea typeface="Consolas" pitchFamily="34" charset="-122"/>
                <a:cs typeface="Consolas" pitchFamily="34" charset="-120"/>
              </a:rPr>
              <a:t>Songjiagou</a:t>
            </a:r>
            <a:endParaRPr lang="en-US" sz="900" dirty="0"/>
          </a:p>
        </p:txBody>
      </p:sp>
      <p:sp>
        <p:nvSpPr>
          <p:cNvPr id="23" name="Shape 21"/>
          <p:cNvSpPr/>
          <p:nvPr/>
        </p:nvSpPr>
        <p:spPr>
          <a:xfrm>
            <a:off x="9200921" y="2377440"/>
            <a:ext cx="2487854" cy="2377440"/>
          </a:xfrm>
          <a:prstGeom prst="rect">
            <a:avLst/>
          </a:prstGeom>
          <a:solidFill>
            <a:srgbClr val="FFFFFF"/>
          </a:solidFill>
          <a:ln w="6350">
            <a:solidFill>
              <a:srgbClr val="D9D2C4"/>
            </a:solidFill>
            <a:prstDash val="solid"/>
          </a:ln>
        </p:spPr>
      </p:sp>
      <p:sp>
        <p:nvSpPr>
          <p:cNvPr id="24" name="Shape 22"/>
          <p:cNvSpPr/>
          <p:nvPr/>
        </p:nvSpPr>
        <p:spPr>
          <a:xfrm>
            <a:off x="9429521" y="2651760"/>
            <a:ext cx="457200" cy="22860"/>
          </a:xfrm>
          <a:prstGeom prst="rect">
            <a:avLst/>
          </a:prstGeom>
          <a:solidFill>
            <a:srgbClr val="A88142"/>
          </a:solidFill>
          <a:ln/>
        </p:spPr>
      </p:sp>
      <p:sp>
        <p:nvSpPr>
          <p:cNvPr id="25" name="Text 23"/>
          <p:cNvSpPr/>
          <p:nvPr/>
        </p:nvSpPr>
        <p:spPr>
          <a:xfrm>
            <a:off x="9429521" y="2761488"/>
            <a:ext cx="2030654" cy="228600"/>
          </a:xfrm>
          <a:prstGeom prst="rect">
            <a:avLst/>
          </a:prstGeom>
          <a:noFill/>
          <a:ln/>
        </p:spPr>
        <p:txBody>
          <a:bodyPr wrap="square" rtlCol="0" anchor="ctr"/>
          <a:lstStyle/>
          <a:p>
            <a:pPr indent="0" marL="0">
              <a:buNone/>
            </a:pPr>
            <a:r>
              <a:rPr lang="en-US" sz="700" spc="150" kern="0" dirty="0">
                <a:solidFill>
                  <a:srgbClr val="6B6358"/>
                </a:solidFill>
                <a:latin typeface="Consolas" pitchFamily="34" charset="0"/>
                <a:ea typeface="Consolas" pitchFamily="34" charset="-122"/>
                <a:cs typeface="Consolas" pitchFamily="34" charset="-120"/>
              </a:rPr>
              <a:t>S H A R E ,    C L O S E</a:t>
            </a:r>
            <a:endParaRPr lang="en-US" sz="700" dirty="0"/>
          </a:p>
        </p:txBody>
      </p:sp>
      <p:sp>
        <p:nvSpPr>
          <p:cNvPr id="26" name="Text 24"/>
          <p:cNvSpPr/>
          <p:nvPr/>
        </p:nvSpPr>
        <p:spPr>
          <a:xfrm>
            <a:off x="9429521" y="3154680"/>
            <a:ext cx="2030654" cy="731520"/>
          </a:xfrm>
          <a:prstGeom prst="rect">
            <a:avLst/>
          </a:prstGeom>
          <a:noFill/>
          <a:ln/>
        </p:spPr>
        <p:txBody>
          <a:bodyPr wrap="square" rtlCol="0" anchor="ctr"/>
          <a:lstStyle/>
          <a:p>
            <a:pPr indent="0" marL="0">
              <a:buNone/>
            </a:pPr>
            <a:r>
              <a:rPr lang="en-US" sz="3600" dirty="0">
                <a:solidFill>
                  <a:srgbClr val="1A1714"/>
                </a:solidFill>
                <a:latin typeface="Georgia" pitchFamily="34" charset="0"/>
                <a:ea typeface="Georgia" pitchFamily="34" charset="-122"/>
                <a:cs typeface="Georgia" pitchFamily="34" charset="-120"/>
              </a:rPr>
              <a:t>0.145</a:t>
            </a:r>
            <a:endParaRPr lang="en-US" sz="3600" dirty="0"/>
          </a:p>
        </p:txBody>
      </p:sp>
      <p:sp>
        <p:nvSpPr>
          <p:cNvPr id="27" name="Text 25"/>
          <p:cNvSpPr/>
          <p:nvPr/>
        </p:nvSpPr>
        <p:spPr>
          <a:xfrm>
            <a:off x="9429521" y="3794760"/>
            <a:ext cx="2030654" cy="274320"/>
          </a:xfrm>
          <a:prstGeom prst="rect">
            <a:avLst/>
          </a:prstGeom>
          <a:noFill/>
          <a:ln/>
        </p:spPr>
        <p:txBody>
          <a:bodyPr wrap="square" rtlCol="0" anchor="ctr"/>
          <a:lstStyle/>
          <a:p>
            <a:pPr indent="0" marL="0">
              <a:buNone/>
            </a:pPr>
            <a:r>
              <a:rPr lang="en-US" sz="900" spc="100" kern="0" dirty="0">
                <a:solidFill>
                  <a:srgbClr val="6B6358"/>
                </a:solidFill>
                <a:latin typeface="Consolas" pitchFamily="34" charset="0"/>
                <a:ea typeface="Consolas" pitchFamily="34" charset="-122"/>
                <a:cs typeface="Consolas" pitchFamily="34" charset="-120"/>
              </a:rPr>
              <a:t>C$</a:t>
            </a:r>
            <a:endParaRPr lang="en-US" sz="900" dirty="0"/>
          </a:p>
        </p:txBody>
      </p:sp>
      <p:sp>
        <p:nvSpPr>
          <p:cNvPr id="28" name="Text 26"/>
          <p:cNvSpPr/>
          <p:nvPr/>
        </p:nvSpPr>
        <p:spPr>
          <a:xfrm>
            <a:off x="9429521" y="4251960"/>
            <a:ext cx="2030654" cy="274320"/>
          </a:xfrm>
          <a:prstGeom prst="rect">
            <a:avLst/>
          </a:prstGeom>
          <a:noFill/>
          <a:ln/>
        </p:spPr>
        <p:txBody>
          <a:bodyPr wrap="square" rtlCol="0" anchor="ctr"/>
          <a:lstStyle/>
          <a:p>
            <a:pPr indent="0" marL="0">
              <a:buNone/>
            </a:pPr>
            <a:r>
              <a:rPr lang="en-US" sz="900" spc="50" kern="0" dirty="0">
                <a:solidFill>
                  <a:srgbClr val="B23A1F"/>
                </a:solidFill>
                <a:latin typeface="Consolas" pitchFamily="34" charset="0"/>
                <a:ea typeface="Consolas" pitchFamily="34" charset="-122"/>
                <a:cs typeface="Consolas" pitchFamily="34" charset="-120"/>
              </a:rPr>
              <a:t>−3.33%</a:t>
            </a:r>
            <a:endParaRPr lang="en-US" sz="900" dirty="0"/>
          </a:p>
        </p:txBody>
      </p:sp>
      <p:sp>
        <p:nvSpPr>
          <p:cNvPr id="29" name="Text 27"/>
          <p:cNvSpPr/>
          <p:nvPr/>
        </p:nvSpPr>
        <p:spPr>
          <a:xfrm>
            <a:off x="502920" y="6080760"/>
            <a:ext cx="7315200" cy="274320"/>
          </a:xfrm>
          <a:prstGeom prst="rect">
            <a:avLst/>
          </a:prstGeom>
          <a:noFill/>
          <a:ln/>
        </p:spPr>
        <p:txBody>
          <a:bodyPr wrap="square" rtlCol="0" anchor="ctr"/>
          <a:lstStyle/>
          <a:p>
            <a:pPr indent="0" marL="0">
              <a:buNone/>
            </a:pPr>
            <a:r>
              <a:rPr lang="en-US" sz="900" i="1" dirty="0">
                <a:solidFill>
                  <a:srgbClr val="6B6358"/>
                </a:solidFill>
                <a:latin typeface="Calibri" pitchFamily="34" charset="0"/>
                <a:ea typeface="Calibri" pitchFamily="34" charset="-122"/>
                <a:cs typeface="Calibri" pitchFamily="34" charset="-120"/>
              </a:rPr>
              <a:t>Unaudited. Reconciliation to IFRS in the appendix.</a:t>
            </a:r>
            <a:endParaRPr lang="en-US" sz="900" dirty="0"/>
          </a:p>
        </p:txBody>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6B6358"/>
                </a:solidFill>
                <a:latin typeface="Consolas"/>
                <a:ea typeface="Consolas"/>
                <a:cs typeface="Consolas"/>
              </a:defRPr>
            </a:lvl1pPr>
          </a:lstStyle>
          <a:p>
            <a:pPr algn="r"/>
            <a:fld id="{F7021451-1387-4CA6-816F-3879F97B5CBC}" type="slidenum">
              <a:rPr b="0" lang="en-US"/>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6B6358"/>
                </a:solidFill>
                <a:latin typeface="Consolas" pitchFamily="34" charset="0"/>
                <a:ea typeface="Consolas" pitchFamily="34" charset="-122"/>
                <a:cs typeface="Consolas" pitchFamily="34" charset="-120"/>
              </a:rPr>
              <a:t>P R O J E C T    P R O F I L E</a:t>
            </a:r>
            <a:endParaRPr lang="en-US" sz="700" dirty="0"/>
          </a:p>
        </p:txBody>
      </p:sp>
      <p:pic>
        <p:nvPicPr>
          <p:cNvPr id="3" name="Image 0" descr="preencoded.png">    </p:cNvPr>
          <p:cNvPicPr>
            <a:picLocks noChangeAspect="1"/>
          </p:cNvPicPr>
          <p:nvPr/>
        </p:nvPicPr>
        <p:blipFill>
          <a:blip r:embed="rId1"/>
          <a:srcRect l="0" r="0" t="0" b="0"/>
          <a:stretch/>
        </p:blipFill>
        <p:spPr>
          <a:xfrm>
            <a:off x="0" y="0"/>
            <a:ext cx="12191695" cy="3771900"/>
          </a:xfrm>
          <a:prstGeom prst="rect">
            <a:avLst/>
          </a:prstGeom>
        </p:spPr>
      </p:pic>
      <p:sp>
        <p:nvSpPr>
          <p:cNvPr id="4" name="Shape 1"/>
          <p:cNvSpPr/>
          <p:nvPr/>
        </p:nvSpPr>
        <p:spPr>
          <a:xfrm>
            <a:off x="0" y="2057400"/>
            <a:ext cx="12191695" cy="1714500"/>
          </a:xfrm>
          <a:prstGeom prst="rect">
            <a:avLst/>
          </a:prstGeom>
          <a:solidFill>
            <a:srgbClr val="F4EFE6">
              <a:alpha val="70000"/>
            </a:srgbClr>
          </a:solidFill>
          <a:ln/>
        </p:spPr>
      </p:sp>
      <p:sp>
        <p:nvSpPr>
          <p:cNvPr id="5" name="Text 2"/>
          <p:cNvSpPr/>
          <p:nvPr/>
        </p:nvSpPr>
        <p:spPr>
          <a:xfrm>
            <a:off x="502920" y="2766060"/>
            <a:ext cx="5486400" cy="274320"/>
          </a:xfrm>
          <a:prstGeom prst="rect">
            <a:avLst/>
          </a:prstGeom>
          <a:noFill/>
          <a:ln/>
        </p:spPr>
        <p:txBody>
          <a:bodyPr wrap="square" rtlCol="0" anchor="ctr"/>
          <a:lstStyle/>
          <a:p>
            <a:pPr indent="0" marL="0">
              <a:buNone/>
            </a:pPr>
            <a:r>
              <a:rPr lang="en-US" sz="800" spc="200" kern="0" dirty="0">
                <a:solidFill>
                  <a:srgbClr val="A88142"/>
                </a:solidFill>
                <a:latin typeface="Consolas" pitchFamily="34" charset="0"/>
                <a:ea typeface="Consolas" pitchFamily="34" charset="-122"/>
                <a:cs typeface="Consolas" pitchFamily="34" charset="-120"/>
              </a:rPr>
              <a:t>P R O J E C T    ·    C H I N A</a:t>
            </a:r>
            <a:endParaRPr lang="en-US" sz="800" dirty="0"/>
          </a:p>
        </p:txBody>
      </p:sp>
      <p:sp>
        <p:nvSpPr>
          <p:cNvPr id="6" name="Text 3"/>
          <p:cNvSpPr/>
          <p:nvPr/>
        </p:nvSpPr>
        <p:spPr>
          <a:xfrm>
            <a:off x="502920" y="2994660"/>
            <a:ext cx="9144000" cy="822960"/>
          </a:xfrm>
          <a:prstGeom prst="rect">
            <a:avLst/>
          </a:prstGeom>
          <a:noFill/>
          <a:ln/>
        </p:spPr>
        <p:txBody>
          <a:bodyPr wrap="square" rtlCol="0" anchor="ctr"/>
          <a:lstStyle/>
          <a:p>
            <a:pPr indent="0" marL="0">
              <a:buNone/>
            </a:pPr>
            <a:r>
              <a:rPr lang="en-US" sz="4800" dirty="0">
                <a:solidFill>
                  <a:srgbClr val="F4EFE6"/>
                </a:solidFill>
                <a:latin typeface="Georgia" pitchFamily="34" charset="0"/>
                <a:ea typeface="Georgia" pitchFamily="34" charset="-122"/>
                <a:cs typeface="Georgia" pitchFamily="34" charset="-120"/>
              </a:rPr>
              <a:t>Songjiagou</a:t>
            </a:r>
            <a:endParaRPr lang="en-US" sz="4800" dirty="0"/>
          </a:p>
        </p:txBody>
      </p:sp>
      <p:sp>
        <p:nvSpPr>
          <p:cNvPr id="7" name="Text 4"/>
          <p:cNvSpPr/>
          <p:nvPr/>
        </p:nvSpPr>
        <p:spPr>
          <a:xfrm>
            <a:off x="502920" y="4091940"/>
            <a:ext cx="7315200" cy="274320"/>
          </a:xfrm>
          <a:prstGeom prst="rect">
            <a:avLst/>
          </a:prstGeom>
          <a:noFill/>
          <a:ln/>
        </p:spPr>
        <p:txBody>
          <a:bodyPr wrap="square" rtlCol="0" anchor="ctr"/>
          <a:lstStyle/>
          <a:p>
            <a:pPr indent="0" marL="0">
              <a:buNone/>
            </a:pPr>
            <a:r>
              <a:rPr lang="en-US" sz="900" spc="100" kern="0" dirty="0">
                <a:solidFill>
                  <a:srgbClr val="6B6358"/>
                </a:solidFill>
                <a:latin typeface="Consolas" pitchFamily="34" charset="0"/>
                <a:ea typeface="Consolas" pitchFamily="34" charset="-122"/>
                <a:cs typeface="Consolas" pitchFamily="34" charset="-120"/>
              </a:rPr>
              <a:t>Shandong Province, China  ·  Open-pit + underground</a:t>
            </a:r>
            <a:endParaRPr lang="en-US" sz="900" dirty="0"/>
          </a:p>
        </p:txBody>
      </p:sp>
      <p:sp>
        <p:nvSpPr>
          <p:cNvPr id="8" name="Text 5"/>
          <p:cNvSpPr/>
          <p:nvPr/>
        </p:nvSpPr>
        <p:spPr>
          <a:xfrm>
            <a:off x="502920" y="4457700"/>
            <a:ext cx="6949440" cy="1097280"/>
          </a:xfrm>
          <a:prstGeom prst="rect">
            <a:avLst/>
          </a:prstGeom>
          <a:noFill/>
          <a:ln/>
        </p:spPr>
        <p:txBody>
          <a:bodyPr wrap="square" rtlCol="0" anchor="ctr"/>
          <a:lstStyle/>
          <a:p>
            <a:pPr indent="0" marL="0">
              <a:lnSpc>
                <a:spcPct val="150000"/>
              </a:lnSpc>
              <a:buNone/>
            </a:pPr>
            <a:r>
              <a:rPr lang="en-US" sz="1200" dirty="0">
                <a:solidFill>
                  <a:srgbClr val="3A332D"/>
                </a:solidFill>
                <a:latin typeface="Calibri" pitchFamily="34" charset="0"/>
                <a:ea typeface="Calibri" pitchFamily="34" charset="-122"/>
                <a:cs typeface="Calibri" pitchFamily="34" charset="-120"/>
              </a:rPr>
              <a:t>Our cornerstone gold operation, set in one of the world's most prolific districts. A 14-year mine life with patient room for grade improvement.</a:t>
            </a:r>
            <a:endParaRPr lang="en-US" sz="1200" dirty="0"/>
          </a:p>
        </p:txBody>
      </p:sp>
      <p:sp>
        <p:nvSpPr>
          <p:cNvPr id="9" name="Shape 6"/>
          <p:cNvSpPr/>
          <p:nvPr/>
        </p:nvSpPr>
        <p:spPr>
          <a:xfrm>
            <a:off x="7025335" y="4091940"/>
            <a:ext cx="1371600" cy="0"/>
          </a:xfrm>
          <a:prstGeom prst="line">
            <a:avLst/>
          </a:prstGeom>
          <a:noFill/>
          <a:ln w="6350">
            <a:solidFill>
              <a:srgbClr val="D9D2C4"/>
            </a:solidFill>
            <a:prstDash val="solid"/>
          </a:ln>
        </p:spPr>
      </p:sp>
      <p:sp>
        <p:nvSpPr>
          <p:cNvPr id="10" name="Text 7"/>
          <p:cNvSpPr/>
          <p:nvPr/>
        </p:nvSpPr>
        <p:spPr>
          <a:xfrm>
            <a:off x="7025335" y="4183380"/>
            <a:ext cx="1371600" cy="228600"/>
          </a:xfrm>
          <a:prstGeom prst="rect">
            <a:avLst/>
          </a:prstGeom>
          <a:noFill/>
          <a:ln/>
        </p:spPr>
        <p:txBody>
          <a:bodyPr wrap="square" rtlCol="0" anchor="ctr"/>
          <a:lstStyle/>
          <a:p>
            <a:pPr indent="0" marL="0">
              <a:buNone/>
            </a:pPr>
            <a:r>
              <a:rPr lang="en-US" sz="700" spc="120" kern="0" dirty="0">
                <a:solidFill>
                  <a:srgbClr val="6B6358"/>
                </a:solidFill>
                <a:latin typeface="Consolas" pitchFamily="34" charset="0"/>
                <a:ea typeface="Consolas" pitchFamily="34" charset="-122"/>
                <a:cs typeface="Consolas" pitchFamily="34" charset="-120"/>
              </a:rPr>
              <a:t>R E S O U R C E</a:t>
            </a:r>
            <a:endParaRPr lang="en-US" sz="700" dirty="0"/>
          </a:p>
        </p:txBody>
      </p:sp>
      <p:sp>
        <p:nvSpPr>
          <p:cNvPr id="11" name="Text 8"/>
          <p:cNvSpPr/>
          <p:nvPr/>
        </p:nvSpPr>
        <p:spPr>
          <a:xfrm>
            <a:off x="7025335" y="4457700"/>
            <a:ext cx="1371600" cy="548640"/>
          </a:xfrm>
          <a:prstGeom prst="rect">
            <a:avLst/>
          </a:prstGeom>
          <a:noFill/>
          <a:ln/>
        </p:spPr>
        <p:txBody>
          <a:bodyPr wrap="square" rtlCol="0" anchor="ctr"/>
          <a:lstStyle/>
          <a:p>
            <a:pPr indent="0" marL="0">
              <a:buNone/>
            </a:pPr>
            <a:r>
              <a:rPr lang="en-US" sz="2200" dirty="0">
                <a:solidFill>
                  <a:srgbClr val="1A1714"/>
                </a:solidFill>
                <a:latin typeface="Georgia" pitchFamily="34" charset="0"/>
                <a:ea typeface="Georgia" pitchFamily="34" charset="-122"/>
                <a:cs typeface="Georgia" pitchFamily="34" charset="-120"/>
              </a:rPr>
              <a:t>1.2M oz</a:t>
            </a:r>
            <a:endParaRPr lang="en-US" sz="2200" dirty="0"/>
          </a:p>
        </p:txBody>
      </p:sp>
      <p:sp>
        <p:nvSpPr>
          <p:cNvPr id="12" name="Shape 9"/>
          <p:cNvSpPr/>
          <p:nvPr/>
        </p:nvSpPr>
        <p:spPr>
          <a:xfrm>
            <a:off x="8579815" y="4091940"/>
            <a:ext cx="1371600" cy="0"/>
          </a:xfrm>
          <a:prstGeom prst="line">
            <a:avLst/>
          </a:prstGeom>
          <a:noFill/>
          <a:ln w="6350">
            <a:solidFill>
              <a:srgbClr val="D9D2C4"/>
            </a:solidFill>
            <a:prstDash val="solid"/>
          </a:ln>
        </p:spPr>
      </p:sp>
      <p:sp>
        <p:nvSpPr>
          <p:cNvPr id="13" name="Text 10"/>
          <p:cNvSpPr/>
          <p:nvPr/>
        </p:nvSpPr>
        <p:spPr>
          <a:xfrm>
            <a:off x="8579815" y="4183380"/>
            <a:ext cx="1371600" cy="228600"/>
          </a:xfrm>
          <a:prstGeom prst="rect">
            <a:avLst/>
          </a:prstGeom>
          <a:noFill/>
          <a:ln/>
        </p:spPr>
        <p:txBody>
          <a:bodyPr wrap="square" rtlCol="0" anchor="ctr"/>
          <a:lstStyle/>
          <a:p>
            <a:pPr indent="0" marL="0">
              <a:buNone/>
            </a:pPr>
            <a:r>
              <a:rPr lang="en-US" sz="700" spc="120" kern="0" dirty="0">
                <a:solidFill>
                  <a:srgbClr val="6B6358"/>
                </a:solidFill>
                <a:latin typeface="Consolas" pitchFamily="34" charset="0"/>
                <a:ea typeface="Consolas" pitchFamily="34" charset="-122"/>
                <a:cs typeface="Consolas" pitchFamily="34" charset="-120"/>
              </a:rPr>
              <a:t>G R A D E</a:t>
            </a:r>
            <a:endParaRPr lang="en-US" sz="700" dirty="0"/>
          </a:p>
        </p:txBody>
      </p:sp>
      <p:sp>
        <p:nvSpPr>
          <p:cNvPr id="14" name="Text 11"/>
          <p:cNvSpPr/>
          <p:nvPr/>
        </p:nvSpPr>
        <p:spPr>
          <a:xfrm>
            <a:off x="8579815" y="4457700"/>
            <a:ext cx="1371600" cy="548640"/>
          </a:xfrm>
          <a:prstGeom prst="rect">
            <a:avLst/>
          </a:prstGeom>
          <a:noFill/>
          <a:ln/>
        </p:spPr>
        <p:txBody>
          <a:bodyPr wrap="square" rtlCol="0" anchor="ctr"/>
          <a:lstStyle/>
          <a:p>
            <a:pPr indent="0" marL="0">
              <a:buNone/>
            </a:pPr>
            <a:r>
              <a:rPr lang="en-US" sz="2200" dirty="0">
                <a:solidFill>
                  <a:srgbClr val="1A1714"/>
                </a:solidFill>
                <a:latin typeface="Georgia" pitchFamily="34" charset="0"/>
                <a:ea typeface="Georgia" pitchFamily="34" charset="-122"/>
                <a:cs typeface="Georgia" pitchFamily="34" charset="-120"/>
              </a:rPr>
              <a:t>0.78 g/t</a:t>
            </a:r>
            <a:endParaRPr lang="en-US" sz="2200" dirty="0"/>
          </a:p>
        </p:txBody>
      </p:sp>
      <p:sp>
        <p:nvSpPr>
          <p:cNvPr id="15" name="Shape 12"/>
          <p:cNvSpPr/>
          <p:nvPr/>
        </p:nvSpPr>
        <p:spPr>
          <a:xfrm>
            <a:off x="10134295" y="4091940"/>
            <a:ext cx="1371600" cy="0"/>
          </a:xfrm>
          <a:prstGeom prst="line">
            <a:avLst/>
          </a:prstGeom>
          <a:noFill/>
          <a:ln w="6350">
            <a:solidFill>
              <a:srgbClr val="D9D2C4"/>
            </a:solidFill>
            <a:prstDash val="solid"/>
          </a:ln>
        </p:spPr>
      </p:sp>
      <p:sp>
        <p:nvSpPr>
          <p:cNvPr id="16" name="Text 13"/>
          <p:cNvSpPr/>
          <p:nvPr/>
        </p:nvSpPr>
        <p:spPr>
          <a:xfrm>
            <a:off x="10134295" y="4183380"/>
            <a:ext cx="1371600" cy="228600"/>
          </a:xfrm>
          <a:prstGeom prst="rect">
            <a:avLst/>
          </a:prstGeom>
          <a:noFill/>
          <a:ln/>
        </p:spPr>
        <p:txBody>
          <a:bodyPr wrap="square" rtlCol="0" anchor="ctr"/>
          <a:lstStyle/>
          <a:p>
            <a:pPr indent="0" marL="0">
              <a:buNone/>
            </a:pPr>
            <a:r>
              <a:rPr lang="en-US" sz="700" spc="120" kern="0" dirty="0">
                <a:solidFill>
                  <a:srgbClr val="6B6358"/>
                </a:solidFill>
                <a:latin typeface="Consolas" pitchFamily="34" charset="0"/>
                <a:ea typeface="Consolas" pitchFamily="34" charset="-122"/>
                <a:cs typeface="Consolas" pitchFamily="34" charset="-120"/>
              </a:rPr>
              <a:t>M I N E    L I F E</a:t>
            </a:r>
            <a:endParaRPr lang="en-US" sz="700" dirty="0"/>
          </a:p>
        </p:txBody>
      </p:sp>
      <p:sp>
        <p:nvSpPr>
          <p:cNvPr id="17" name="Text 14"/>
          <p:cNvSpPr/>
          <p:nvPr/>
        </p:nvSpPr>
        <p:spPr>
          <a:xfrm>
            <a:off x="10134295" y="4457700"/>
            <a:ext cx="1371600" cy="548640"/>
          </a:xfrm>
          <a:prstGeom prst="rect">
            <a:avLst/>
          </a:prstGeom>
          <a:noFill/>
          <a:ln/>
        </p:spPr>
        <p:txBody>
          <a:bodyPr wrap="square" rtlCol="0" anchor="ctr"/>
          <a:lstStyle/>
          <a:p>
            <a:pPr indent="0" marL="0">
              <a:buNone/>
            </a:pPr>
            <a:r>
              <a:rPr lang="en-US" sz="2200" dirty="0">
                <a:solidFill>
                  <a:srgbClr val="1A1714"/>
                </a:solidFill>
                <a:latin typeface="Georgia" pitchFamily="34" charset="0"/>
                <a:ea typeface="Georgia" pitchFamily="34" charset="-122"/>
                <a:cs typeface="Georgia" pitchFamily="34" charset="-120"/>
              </a:rPr>
              <a:t>14 yrs</a:t>
            </a:r>
            <a:endParaRPr lang="en-US" sz="2200" dirty="0"/>
          </a:p>
        </p:txBody>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6B6358"/>
                </a:solidFill>
                <a:latin typeface="Consolas"/>
                <a:ea typeface="Consolas"/>
                <a:cs typeface="Consolas"/>
              </a:defRPr>
            </a:lvl1pPr>
          </a:lstStyle>
          <a:p>
            <a:pPr algn="r"/>
            <a:fld id="{F7021451-1387-4CA6-816F-3879F97B5CBC}" type="slidenum">
              <a:rPr b="0" lang="en-US"/>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6B6358"/>
                </a:solidFill>
                <a:latin typeface="Consolas" pitchFamily="34" charset="0"/>
                <a:ea typeface="Consolas" pitchFamily="34" charset="-122"/>
                <a:cs typeface="Consolas" pitchFamily="34" charset="-120"/>
              </a:rPr>
              <a:t>L E A D E R S H I P</a:t>
            </a:r>
            <a:endParaRPr lang="en-US" sz="700" dirty="0"/>
          </a:p>
        </p:txBody>
      </p:sp>
      <p:sp>
        <p:nvSpPr>
          <p:cNvPr id="3" name="Text 1"/>
          <p:cNvSpPr/>
          <p:nvPr/>
        </p:nvSpPr>
        <p:spPr>
          <a:xfrm>
            <a:off x="502920" y="777240"/>
            <a:ext cx="3657600" cy="274320"/>
          </a:xfrm>
          <a:prstGeom prst="rect">
            <a:avLst/>
          </a:prstGeom>
          <a:noFill/>
          <a:ln/>
        </p:spPr>
        <p:txBody>
          <a:bodyPr wrap="square" rtlCol="0" anchor="ctr"/>
          <a:lstStyle/>
          <a:p>
            <a:pPr indent="0" marL="0">
              <a:buNone/>
            </a:pPr>
            <a:r>
              <a:rPr lang="en-US" sz="800" spc="200" kern="0" dirty="0">
                <a:solidFill>
                  <a:srgbClr val="A88142"/>
                </a:solidFill>
                <a:latin typeface="Consolas" pitchFamily="34" charset="0"/>
                <a:ea typeface="Consolas" pitchFamily="34" charset="-122"/>
                <a:cs typeface="Consolas" pitchFamily="34" charset="-120"/>
              </a:rPr>
              <a:t>M A N A G E M E N T</a:t>
            </a:r>
            <a:endParaRPr lang="en-US" sz="800" dirty="0"/>
          </a:p>
        </p:txBody>
      </p:sp>
      <p:sp>
        <p:nvSpPr>
          <p:cNvPr id="4" name="Text 2"/>
          <p:cNvSpPr/>
          <p:nvPr/>
        </p:nvSpPr>
        <p:spPr>
          <a:xfrm>
            <a:off x="502920" y="1051560"/>
            <a:ext cx="9144000" cy="822960"/>
          </a:xfrm>
          <a:prstGeom prst="rect">
            <a:avLst/>
          </a:prstGeom>
          <a:noFill/>
          <a:ln/>
        </p:spPr>
        <p:txBody>
          <a:bodyPr wrap="square" rtlCol="0" anchor="ctr"/>
          <a:lstStyle/>
          <a:p>
            <a:pPr indent="0" marL="0">
              <a:buNone/>
            </a:pPr>
            <a:r>
              <a:rPr lang="en-US" sz="3600" dirty="0">
                <a:solidFill>
                  <a:srgbClr val="1A1714"/>
                </a:solidFill>
                <a:latin typeface="Georgia" pitchFamily="34" charset="0"/>
                <a:ea typeface="Georgia" pitchFamily="34" charset="-122"/>
                <a:cs typeface="Georgia" pitchFamily="34" charset="-120"/>
              </a:rPr>
              <a:t>Stewards, not operators.</a:t>
            </a:r>
            <a:endParaRPr lang="en-US" sz="3600" dirty="0"/>
          </a:p>
        </p:txBody>
      </p:sp>
      <p:sp>
        <p:nvSpPr>
          <p:cNvPr id="5" name="Shape 3"/>
          <p:cNvSpPr/>
          <p:nvPr/>
        </p:nvSpPr>
        <p:spPr>
          <a:xfrm>
            <a:off x="502920" y="2286000"/>
            <a:ext cx="5364328" cy="3657600"/>
          </a:xfrm>
          <a:prstGeom prst="rect">
            <a:avLst/>
          </a:prstGeom>
          <a:solidFill>
            <a:srgbClr val="FFFFFF"/>
          </a:solidFill>
          <a:ln w="6350">
            <a:solidFill>
              <a:srgbClr val="D9D2C4"/>
            </a:solidFill>
            <a:prstDash val="solid"/>
          </a:ln>
        </p:spPr>
      </p:sp>
      <p:sp>
        <p:nvSpPr>
          <p:cNvPr id="6" name="Shape 4"/>
          <p:cNvSpPr/>
          <p:nvPr/>
        </p:nvSpPr>
        <p:spPr>
          <a:xfrm>
            <a:off x="868680" y="2697480"/>
            <a:ext cx="457200" cy="22860"/>
          </a:xfrm>
          <a:prstGeom prst="rect">
            <a:avLst/>
          </a:prstGeom>
          <a:solidFill>
            <a:srgbClr val="A88142"/>
          </a:solidFill>
          <a:ln/>
        </p:spPr>
      </p:sp>
      <p:sp>
        <p:nvSpPr>
          <p:cNvPr id="7" name="Text 5"/>
          <p:cNvSpPr/>
          <p:nvPr/>
        </p:nvSpPr>
        <p:spPr>
          <a:xfrm>
            <a:off x="868680" y="2788920"/>
            <a:ext cx="4632808" cy="548640"/>
          </a:xfrm>
          <a:prstGeom prst="rect">
            <a:avLst/>
          </a:prstGeom>
          <a:noFill/>
          <a:ln/>
        </p:spPr>
        <p:txBody>
          <a:bodyPr wrap="square" rtlCol="0" anchor="ctr"/>
          <a:lstStyle/>
          <a:p>
            <a:pPr indent="0" marL="0">
              <a:buNone/>
            </a:pPr>
            <a:r>
              <a:rPr lang="en-US" sz="2600" dirty="0">
                <a:solidFill>
                  <a:srgbClr val="1A1714"/>
                </a:solidFill>
                <a:latin typeface="Georgia" pitchFamily="34" charset="0"/>
                <a:ea typeface="Georgia" pitchFamily="34" charset="-122"/>
                <a:cs typeface="Georgia" pitchFamily="34" charset="-120"/>
              </a:rPr>
              <a:t>Stephen Kenwood</a:t>
            </a:r>
            <a:endParaRPr lang="en-US" sz="2600" dirty="0"/>
          </a:p>
        </p:txBody>
      </p:sp>
      <p:sp>
        <p:nvSpPr>
          <p:cNvPr id="8" name="Text 6"/>
          <p:cNvSpPr/>
          <p:nvPr/>
        </p:nvSpPr>
        <p:spPr>
          <a:xfrm>
            <a:off x="868680" y="3337560"/>
            <a:ext cx="4632808" cy="457200"/>
          </a:xfrm>
          <a:prstGeom prst="rect">
            <a:avLst/>
          </a:prstGeom>
          <a:noFill/>
          <a:ln/>
        </p:spPr>
        <p:txBody>
          <a:bodyPr wrap="square" rtlCol="0" anchor="ctr"/>
          <a:lstStyle/>
          <a:p>
            <a:pPr indent="0" marL="0">
              <a:buNone/>
            </a:pPr>
            <a:r>
              <a:rPr lang="en-US" sz="700" spc="80" kern="0" dirty="0">
                <a:solidFill>
                  <a:srgbClr val="6B6358"/>
                </a:solidFill>
                <a:latin typeface="Consolas" pitchFamily="34" charset="0"/>
                <a:ea typeface="Consolas" pitchFamily="34" charset="-122"/>
                <a:cs typeface="Consolas" pitchFamily="34" charset="-120"/>
              </a:rPr>
              <a:t>P . G E O .    —    P R E S I D E N T    &amp;    C E O</a:t>
            </a:r>
            <a:endParaRPr lang="en-US" sz="700" dirty="0"/>
          </a:p>
        </p:txBody>
      </p:sp>
      <p:sp>
        <p:nvSpPr>
          <p:cNvPr id="9" name="Text 7"/>
          <p:cNvSpPr/>
          <p:nvPr/>
        </p:nvSpPr>
        <p:spPr>
          <a:xfrm>
            <a:off x="868680" y="3886200"/>
            <a:ext cx="4632808" cy="1920240"/>
          </a:xfrm>
          <a:prstGeom prst="rect">
            <a:avLst/>
          </a:prstGeom>
          <a:noFill/>
          <a:ln/>
        </p:spPr>
        <p:txBody>
          <a:bodyPr wrap="square" rtlCol="0" anchor="ctr"/>
          <a:lstStyle/>
          <a:p>
            <a:pPr indent="0" marL="0">
              <a:lnSpc>
                <a:spcPct val="150000"/>
              </a:lnSpc>
              <a:buNone/>
            </a:pPr>
            <a:r>
              <a:rPr lang="en-US" sz="1100" dirty="0">
                <a:solidFill>
                  <a:srgbClr val="3A332D"/>
                </a:solidFill>
                <a:latin typeface="Calibri" pitchFamily="34" charset="0"/>
                <a:ea typeface="Calibri" pitchFamily="34" charset="-122"/>
                <a:cs typeface="Calibri" pitchFamily="34" charset="-120"/>
              </a:rPr>
              <a:t>Registered with APEGBC; B.Sc. (Geology), UBC. Project experience spans the Snip and Eskay Creek gold deposits in B.C., the Petaquilla Cu–Au porphyry in Panama, and work in Peru, Chile, and China. 20+ years with public companies; currently an independent director of five TSXV issuers.</a:t>
            </a:r>
            <a:endParaRPr lang="en-US" sz="1100" dirty="0"/>
          </a:p>
        </p:txBody>
      </p:sp>
      <p:sp>
        <p:nvSpPr>
          <p:cNvPr id="10" name="Shape 8"/>
          <p:cNvSpPr/>
          <p:nvPr/>
        </p:nvSpPr>
        <p:spPr>
          <a:xfrm>
            <a:off x="6324448" y="2286000"/>
            <a:ext cx="5364328" cy="3657600"/>
          </a:xfrm>
          <a:prstGeom prst="rect">
            <a:avLst/>
          </a:prstGeom>
          <a:solidFill>
            <a:srgbClr val="FFFFFF"/>
          </a:solidFill>
          <a:ln w="6350">
            <a:solidFill>
              <a:srgbClr val="D9D2C4"/>
            </a:solidFill>
            <a:prstDash val="solid"/>
          </a:ln>
        </p:spPr>
      </p:sp>
      <p:sp>
        <p:nvSpPr>
          <p:cNvPr id="11" name="Shape 9"/>
          <p:cNvSpPr/>
          <p:nvPr/>
        </p:nvSpPr>
        <p:spPr>
          <a:xfrm>
            <a:off x="6690208" y="2697480"/>
            <a:ext cx="457200" cy="22860"/>
          </a:xfrm>
          <a:prstGeom prst="rect">
            <a:avLst/>
          </a:prstGeom>
          <a:solidFill>
            <a:srgbClr val="A88142"/>
          </a:solidFill>
          <a:ln/>
        </p:spPr>
      </p:sp>
      <p:sp>
        <p:nvSpPr>
          <p:cNvPr id="12" name="Text 10"/>
          <p:cNvSpPr/>
          <p:nvPr/>
        </p:nvSpPr>
        <p:spPr>
          <a:xfrm>
            <a:off x="6690208" y="2788920"/>
            <a:ext cx="4632808" cy="548640"/>
          </a:xfrm>
          <a:prstGeom prst="rect">
            <a:avLst/>
          </a:prstGeom>
          <a:noFill/>
          <a:ln/>
        </p:spPr>
        <p:txBody>
          <a:bodyPr wrap="square" rtlCol="0" anchor="ctr"/>
          <a:lstStyle/>
          <a:p>
            <a:pPr indent="0" marL="0">
              <a:buNone/>
            </a:pPr>
            <a:r>
              <a:rPr lang="en-US" sz="2600" dirty="0">
                <a:solidFill>
                  <a:srgbClr val="1A1714"/>
                </a:solidFill>
                <a:latin typeface="Georgia" pitchFamily="34" charset="0"/>
                <a:ea typeface="Georgia" pitchFamily="34" charset="-122"/>
                <a:cs typeface="Georgia" pitchFamily="34" charset="-120"/>
              </a:rPr>
              <a:t>James Mackie</a:t>
            </a:r>
            <a:endParaRPr lang="en-US" sz="2600" dirty="0"/>
          </a:p>
        </p:txBody>
      </p:sp>
      <p:sp>
        <p:nvSpPr>
          <p:cNvPr id="13" name="Text 11"/>
          <p:cNvSpPr/>
          <p:nvPr/>
        </p:nvSpPr>
        <p:spPr>
          <a:xfrm>
            <a:off x="6690208" y="3337560"/>
            <a:ext cx="4632808" cy="457200"/>
          </a:xfrm>
          <a:prstGeom prst="rect">
            <a:avLst/>
          </a:prstGeom>
          <a:noFill/>
          <a:ln/>
        </p:spPr>
        <p:txBody>
          <a:bodyPr wrap="square" rtlCol="0" anchor="ctr"/>
          <a:lstStyle/>
          <a:p>
            <a:pPr indent="0" marL="0">
              <a:buNone/>
            </a:pPr>
            <a:r>
              <a:rPr lang="en-US" sz="700" spc="80" kern="0" dirty="0">
                <a:solidFill>
                  <a:srgbClr val="6B6358"/>
                </a:solidFill>
                <a:latin typeface="Consolas" pitchFamily="34" charset="0"/>
                <a:ea typeface="Consolas" pitchFamily="34" charset="-122"/>
                <a:cs typeface="Consolas" pitchFamily="34" charset="-120"/>
              </a:rPr>
              <a:t>C P A ,    C G A    —    C F O    &amp;    C O R P O R A T E    S E C R E T A R Y</a:t>
            </a:r>
            <a:endParaRPr lang="en-US" sz="700" dirty="0"/>
          </a:p>
        </p:txBody>
      </p:sp>
      <p:sp>
        <p:nvSpPr>
          <p:cNvPr id="14" name="Text 12"/>
          <p:cNvSpPr/>
          <p:nvPr/>
        </p:nvSpPr>
        <p:spPr>
          <a:xfrm>
            <a:off x="6690208" y="3886200"/>
            <a:ext cx="4632808" cy="1920240"/>
          </a:xfrm>
          <a:prstGeom prst="rect">
            <a:avLst/>
          </a:prstGeom>
          <a:noFill/>
          <a:ln/>
        </p:spPr>
        <p:txBody>
          <a:bodyPr wrap="square" rtlCol="0" anchor="ctr"/>
          <a:lstStyle/>
          <a:p>
            <a:pPr indent="0" marL="0">
              <a:lnSpc>
                <a:spcPct val="150000"/>
              </a:lnSpc>
              <a:buNone/>
            </a:pPr>
            <a:r>
              <a:rPr lang="en-US" sz="1100" dirty="0">
                <a:solidFill>
                  <a:srgbClr val="3A332D"/>
                </a:solidFill>
                <a:latin typeface="Calibri" pitchFamily="34" charset="0"/>
                <a:ea typeface="Calibri" pitchFamily="34" charset="-122"/>
                <a:cs typeface="Calibri" pitchFamily="34" charset="-120"/>
              </a:rPr>
              <a:t>Mining finance executive with 25+ years across Canada, the U.S., South America, Africa, and China. Member of the CGA of British Columbia and Canada. Deep background in financial management, equity financings, corporate governance, and securities compliance.</a:t>
            </a:r>
            <a:endParaRPr lang="en-US" sz="1100" dirty="0"/>
          </a:p>
        </p:txBody>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6B6358"/>
                </a:solidFill>
                <a:latin typeface="Consolas"/>
                <a:ea typeface="Consolas"/>
                <a:cs typeface="Consolas"/>
              </a:defRPr>
            </a:lvl1pPr>
          </a:lstStyle>
          <a:p>
            <a:pPr algn="r"/>
            <a:fld id="{F7021451-1387-4CA6-816F-3879F97B5CBC}" type="slidenum">
              <a:rPr b="0" lang="en-US"/>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6B6358"/>
                </a:solidFill>
                <a:latin typeface="Consolas" pitchFamily="34" charset="0"/>
                <a:ea typeface="Consolas" pitchFamily="34" charset="-122"/>
                <a:cs typeface="Consolas" pitchFamily="34" charset="-120"/>
              </a:rPr>
              <a:t>C O M P A R I S O N</a:t>
            </a:r>
            <a:endParaRPr lang="en-US" sz="700" dirty="0"/>
          </a:p>
        </p:txBody>
      </p:sp>
      <p:sp>
        <p:nvSpPr>
          <p:cNvPr id="3" name="Text 1"/>
          <p:cNvSpPr/>
          <p:nvPr/>
        </p:nvSpPr>
        <p:spPr>
          <a:xfrm>
            <a:off x="502920" y="777240"/>
            <a:ext cx="3657600" cy="274320"/>
          </a:xfrm>
          <a:prstGeom prst="rect">
            <a:avLst/>
          </a:prstGeom>
          <a:noFill/>
          <a:ln/>
        </p:spPr>
        <p:txBody>
          <a:bodyPr wrap="square" rtlCol="0" anchor="ctr"/>
          <a:lstStyle/>
          <a:p>
            <a:pPr indent="0" marL="0">
              <a:buNone/>
            </a:pPr>
            <a:r>
              <a:rPr lang="en-US" sz="800" spc="200" kern="0" dirty="0">
                <a:solidFill>
                  <a:srgbClr val="A88142"/>
                </a:solidFill>
                <a:latin typeface="Consolas" pitchFamily="34" charset="0"/>
                <a:ea typeface="Consolas" pitchFamily="34" charset="-122"/>
                <a:cs typeface="Consolas" pitchFamily="34" charset="-120"/>
              </a:rPr>
              <a:t>M I N E    P L A N</a:t>
            </a:r>
            <a:endParaRPr lang="en-US" sz="800" dirty="0"/>
          </a:p>
        </p:txBody>
      </p:sp>
      <p:sp>
        <p:nvSpPr>
          <p:cNvPr id="4" name="Text 2"/>
          <p:cNvSpPr/>
          <p:nvPr/>
        </p:nvSpPr>
        <p:spPr>
          <a:xfrm>
            <a:off x="502920" y="1051560"/>
            <a:ext cx="10972800" cy="822960"/>
          </a:xfrm>
          <a:prstGeom prst="rect">
            <a:avLst/>
          </a:prstGeom>
          <a:noFill/>
          <a:ln/>
        </p:spPr>
        <p:txBody>
          <a:bodyPr wrap="square" rtlCol="0" anchor="ctr"/>
          <a:lstStyle/>
          <a:p>
            <a:pPr indent="0" marL="0">
              <a:buNone/>
            </a:pPr>
            <a:r>
              <a:rPr lang="en-US" sz="3600" dirty="0">
                <a:solidFill>
                  <a:srgbClr val="1A1714"/>
                </a:solidFill>
                <a:latin typeface="Georgia" pitchFamily="34" charset="0"/>
                <a:ea typeface="Georgia" pitchFamily="34" charset="-122"/>
                <a:cs typeface="Georgia" pitchFamily="34" charset="-120"/>
              </a:rPr>
              <a:t>Phase II, against Phase III.</a:t>
            </a:r>
            <a:endParaRPr lang="en-US" sz="3600" dirty="0"/>
          </a:p>
        </p:txBody>
      </p:sp>
      <p:sp>
        <p:nvSpPr>
          <p:cNvPr id="5" name="Shape 3"/>
          <p:cNvSpPr/>
          <p:nvPr/>
        </p:nvSpPr>
        <p:spPr>
          <a:xfrm>
            <a:off x="502920" y="2377440"/>
            <a:ext cx="5318608" cy="3657600"/>
          </a:xfrm>
          <a:prstGeom prst="rect">
            <a:avLst/>
          </a:prstGeom>
          <a:solidFill>
            <a:srgbClr val="FFFFFF"/>
          </a:solidFill>
          <a:ln w="6350">
            <a:solidFill>
              <a:srgbClr val="D9D2C4"/>
            </a:solidFill>
            <a:prstDash val="solid"/>
          </a:ln>
        </p:spPr>
      </p:sp>
      <p:sp>
        <p:nvSpPr>
          <p:cNvPr id="6" name="Shape 4"/>
          <p:cNvSpPr/>
          <p:nvPr/>
        </p:nvSpPr>
        <p:spPr>
          <a:xfrm>
            <a:off x="868680" y="2743200"/>
            <a:ext cx="457200" cy="22860"/>
          </a:xfrm>
          <a:prstGeom prst="rect">
            <a:avLst/>
          </a:prstGeom>
          <a:solidFill>
            <a:srgbClr val="6B6358"/>
          </a:solidFill>
          <a:ln/>
        </p:spPr>
      </p:sp>
      <p:sp>
        <p:nvSpPr>
          <p:cNvPr id="7" name="Text 5"/>
          <p:cNvSpPr/>
          <p:nvPr/>
        </p:nvSpPr>
        <p:spPr>
          <a:xfrm>
            <a:off x="868680" y="2834640"/>
            <a:ext cx="4587088" cy="274320"/>
          </a:xfrm>
          <a:prstGeom prst="rect">
            <a:avLst/>
          </a:prstGeom>
          <a:noFill/>
          <a:ln/>
        </p:spPr>
        <p:txBody>
          <a:bodyPr wrap="square" rtlCol="0" anchor="ctr"/>
          <a:lstStyle/>
          <a:p>
            <a:pPr indent="0" marL="0">
              <a:buNone/>
            </a:pPr>
            <a:r>
              <a:rPr lang="en-US" sz="800" spc="150" kern="0" dirty="0">
                <a:solidFill>
                  <a:srgbClr val="6B6358"/>
                </a:solidFill>
                <a:latin typeface="Consolas" pitchFamily="34" charset="0"/>
                <a:ea typeface="Consolas" pitchFamily="34" charset="-122"/>
                <a:cs typeface="Consolas" pitchFamily="34" charset="-120"/>
              </a:rPr>
              <a:t>P H A S E    I I    —    C U R R E N T</a:t>
            </a:r>
            <a:endParaRPr lang="en-US" sz="800" dirty="0"/>
          </a:p>
        </p:txBody>
      </p:sp>
      <p:sp>
        <p:nvSpPr>
          <p:cNvPr id="8" name="Text 6"/>
          <p:cNvSpPr/>
          <p:nvPr/>
        </p:nvSpPr>
        <p:spPr>
          <a:xfrm>
            <a:off x="868680" y="3337560"/>
            <a:ext cx="1554480" cy="457200"/>
          </a:xfrm>
          <a:prstGeom prst="rect">
            <a:avLst/>
          </a:prstGeom>
          <a:noFill/>
          <a:ln/>
        </p:spPr>
        <p:txBody>
          <a:bodyPr wrap="square" rtlCol="0" anchor="ctr"/>
          <a:lstStyle/>
          <a:p>
            <a:pPr indent="0" marL="0">
              <a:buNone/>
            </a:pPr>
            <a:r>
              <a:rPr lang="en-US" sz="900" spc="50" kern="0" dirty="0">
                <a:solidFill>
                  <a:srgbClr val="6B6358"/>
                </a:solidFill>
                <a:latin typeface="Consolas" pitchFamily="34" charset="0"/>
                <a:ea typeface="Consolas" pitchFamily="34" charset="-122"/>
                <a:cs typeface="Consolas" pitchFamily="34" charset="-120"/>
              </a:rPr>
              <a:t>Method</a:t>
            </a:r>
            <a:endParaRPr lang="en-US" sz="900" dirty="0"/>
          </a:p>
        </p:txBody>
      </p:sp>
      <p:sp>
        <p:nvSpPr>
          <p:cNvPr id="9" name="Text 7"/>
          <p:cNvSpPr/>
          <p:nvPr/>
        </p:nvSpPr>
        <p:spPr>
          <a:xfrm>
            <a:off x="2514600" y="3337560"/>
            <a:ext cx="3124048" cy="457200"/>
          </a:xfrm>
          <a:prstGeom prst="rect">
            <a:avLst/>
          </a:prstGeom>
          <a:noFill/>
          <a:ln/>
        </p:spPr>
        <p:txBody>
          <a:bodyPr wrap="square" rtlCol="0" anchor="ctr"/>
          <a:lstStyle/>
          <a:p>
            <a:pPr indent="0" marL="0">
              <a:buNone/>
            </a:pPr>
            <a:r>
              <a:rPr lang="en-US" sz="1300" dirty="0">
                <a:solidFill>
                  <a:srgbClr val="1A1714"/>
                </a:solidFill>
                <a:latin typeface="Georgia" pitchFamily="34" charset="0"/>
                <a:ea typeface="Georgia" pitchFamily="34" charset="-122"/>
                <a:cs typeface="Georgia" pitchFamily="34" charset="-120"/>
              </a:rPr>
              <a:t>Open-pit, conventional truck/shovel</a:t>
            </a:r>
            <a:endParaRPr lang="en-US" sz="1300" dirty="0"/>
          </a:p>
        </p:txBody>
      </p:sp>
      <p:sp>
        <p:nvSpPr>
          <p:cNvPr id="10" name="Shape 8"/>
          <p:cNvSpPr/>
          <p:nvPr/>
        </p:nvSpPr>
        <p:spPr>
          <a:xfrm>
            <a:off x="868680" y="3803904"/>
            <a:ext cx="4587088" cy="0"/>
          </a:xfrm>
          <a:prstGeom prst="line">
            <a:avLst/>
          </a:prstGeom>
          <a:noFill/>
          <a:ln w="5080">
            <a:solidFill>
              <a:srgbClr val="D9D2C4"/>
            </a:solidFill>
            <a:prstDash val="solid"/>
          </a:ln>
        </p:spPr>
      </p:sp>
      <p:sp>
        <p:nvSpPr>
          <p:cNvPr id="11" name="Text 9"/>
          <p:cNvSpPr/>
          <p:nvPr/>
        </p:nvSpPr>
        <p:spPr>
          <a:xfrm>
            <a:off x="868680" y="3840480"/>
            <a:ext cx="1554480" cy="457200"/>
          </a:xfrm>
          <a:prstGeom prst="rect">
            <a:avLst/>
          </a:prstGeom>
          <a:noFill/>
          <a:ln/>
        </p:spPr>
        <p:txBody>
          <a:bodyPr wrap="square" rtlCol="0" anchor="ctr"/>
          <a:lstStyle/>
          <a:p>
            <a:pPr indent="0" marL="0">
              <a:buNone/>
            </a:pPr>
            <a:r>
              <a:rPr lang="en-US" sz="900" spc="50" kern="0" dirty="0">
                <a:solidFill>
                  <a:srgbClr val="6B6358"/>
                </a:solidFill>
                <a:latin typeface="Consolas" pitchFamily="34" charset="0"/>
                <a:ea typeface="Consolas" pitchFamily="34" charset="-122"/>
                <a:cs typeface="Consolas" pitchFamily="34" charset="-120"/>
              </a:rPr>
              <a:t>Throughput</a:t>
            </a:r>
            <a:endParaRPr lang="en-US" sz="900" dirty="0"/>
          </a:p>
        </p:txBody>
      </p:sp>
      <p:sp>
        <p:nvSpPr>
          <p:cNvPr id="12" name="Text 10"/>
          <p:cNvSpPr/>
          <p:nvPr/>
        </p:nvSpPr>
        <p:spPr>
          <a:xfrm>
            <a:off x="2514600" y="3840480"/>
            <a:ext cx="3124048" cy="457200"/>
          </a:xfrm>
          <a:prstGeom prst="rect">
            <a:avLst/>
          </a:prstGeom>
          <a:noFill/>
          <a:ln/>
        </p:spPr>
        <p:txBody>
          <a:bodyPr wrap="square" rtlCol="0" anchor="ctr"/>
          <a:lstStyle/>
          <a:p>
            <a:pPr indent="0" marL="0">
              <a:buNone/>
            </a:pPr>
            <a:r>
              <a:rPr lang="en-US" sz="1300" dirty="0">
                <a:solidFill>
                  <a:srgbClr val="1A1714"/>
                </a:solidFill>
                <a:latin typeface="Georgia" pitchFamily="34" charset="0"/>
                <a:ea typeface="Georgia" pitchFamily="34" charset="-122"/>
                <a:cs typeface="Georgia" pitchFamily="34" charset="-120"/>
              </a:rPr>
              <a:t>8,500 t/d</a:t>
            </a:r>
            <a:endParaRPr lang="en-US" sz="1300" dirty="0"/>
          </a:p>
        </p:txBody>
      </p:sp>
      <p:sp>
        <p:nvSpPr>
          <p:cNvPr id="13" name="Shape 11"/>
          <p:cNvSpPr/>
          <p:nvPr/>
        </p:nvSpPr>
        <p:spPr>
          <a:xfrm>
            <a:off x="868680" y="4306824"/>
            <a:ext cx="4587088" cy="0"/>
          </a:xfrm>
          <a:prstGeom prst="line">
            <a:avLst/>
          </a:prstGeom>
          <a:noFill/>
          <a:ln w="5080">
            <a:solidFill>
              <a:srgbClr val="D9D2C4"/>
            </a:solidFill>
            <a:prstDash val="solid"/>
          </a:ln>
        </p:spPr>
      </p:sp>
      <p:sp>
        <p:nvSpPr>
          <p:cNvPr id="14" name="Text 12"/>
          <p:cNvSpPr/>
          <p:nvPr/>
        </p:nvSpPr>
        <p:spPr>
          <a:xfrm>
            <a:off x="868680" y="4343400"/>
            <a:ext cx="1554480" cy="457200"/>
          </a:xfrm>
          <a:prstGeom prst="rect">
            <a:avLst/>
          </a:prstGeom>
          <a:noFill/>
          <a:ln/>
        </p:spPr>
        <p:txBody>
          <a:bodyPr wrap="square" rtlCol="0" anchor="ctr"/>
          <a:lstStyle/>
          <a:p>
            <a:pPr indent="0" marL="0">
              <a:buNone/>
            </a:pPr>
            <a:r>
              <a:rPr lang="en-US" sz="900" spc="50" kern="0" dirty="0">
                <a:solidFill>
                  <a:srgbClr val="6B6358"/>
                </a:solidFill>
                <a:latin typeface="Consolas" pitchFamily="34" charset="0"/>
                <a:ea typeface="Consolas" pitchFamily="34" charset="-122"/>
                <a:cs typeface="Consolas" pitchFamily="34" charset="-120"/>
              </a:rPr>
              <a:t>Strip ratio</a:t>
            </a:r>
            <a:endParaRPr lang="en-US" sz="900" dirty="0"/>
          </a:p>
        </p:txBody>
      </p:sp>
      <p:sp>
        <p:nvSpPr>
          <p:cNvPr id="15" name="Text 13"/>
          <p:cNvSpPr/>
          <p:nvPr/>
        </p:nvSpPr>
        <p:spPr>
          <a:xfrm>
            <a:off x="2514600" y="4343400"/>
            <a:ext cx="3124048" cy="457200"/>
          </a:xfrm>
          <a:prstGeom prst="rect">
            <a:avLst/>
          </a:prstGeom>
          <a:noFill/>
          <a:ln/>
        </p:spPr>
        <p:txBody>
          <a:bodyPr wrap="square" rtlCol="0" anchor="ctr"/>
          <a:lstStyle/>
          <a:p>
            <a:pPr indent="0" marL="0">
              <a:buNone/>
            </a:pPr>
            <a:r>
              <a:rPr lang="en-US" sz="1300" dirty="0">
                <a:solidFill>
                  <a:srgbClr val="1A1714"/>
                </a:solidFill>
                <a:latin typeface="Georgia" pitchFamily="34" charset="0"/>
                <a:ea typeface="Georgia" pitchFamily="34" charset="-122"/>
                <a:cs typeface="Georgia" pitchFamily="34" charset="-120"/>
              </a:rPr>
              <a:t>2.4 : 1</a:t>
            </a:r>
            <a:endParaRPr lang="en-US" sz="1300" dirty="0"/>
          </a:p>
        </p:txBody>
      </p:sp>
      <p:sp>
        <p:nvSpPr>
          <p:cNvPr id="16" name="Shape 14"/>
          <p:cNvSpPr/>
          <p:nvPr/>
        </p:nvSpPr>
        <p:spPr>
          <a:xfrm>
            <a:off x="868680" y="4809744"/>
            <a:ext cx="4587088" cy="0"/>
          </a:xfrm>
          <a:prstGeom prst="line">
            <a:avLst/>
          </a:prstGeom>
          <a:noFill/>
          <a:ln w="5080">
            <a:solidFill>
              <a:srgbClr val="D9D2C4"/>
            </a:solidFill>
            <a:prstDash val="solid"/>
          </a:ln>
        </p:spPr>
      </p:sp>
      <p:sp>
        <p:nvSpPr>
          <p:cNvPr id="17" name="Text 15"/>
          <p:cNvSpPr/>
          <p:nvPr/>
        </p:nvSpPr>
        <p:spPr>
          <a:xfrm>
            <a:off x="868680" y="4846320"/>
            <a:ext cx="1554480" cy="457200"/>
          </a:xfrm>
          <a:prstGeom prst="rect">
            <a:avLst/>
          </a:prstGeom>
          <a:noFill/>
          <a:ln/>
        </p:spPr>
        <p:txBody>
          <a:bodyPr wrap="square" rtlCol="0" anchor="ctr"/>
          <a:lstStyle/>
          <a:p>
            <a:pPr indent="0" marL="0">
              <a:buNone/>
            </a:pPr>
            <a:r>
              <a:rPr lang="en-US" sz="900" spc="50" kern="0" dirty="0">
                <a:solidFill>
                  <a:srgbClr val="6B6358"/>
                </a:solidFill>
                <a:latin typeface="Consolas" pitchFamily="34" charset="0"/>
                <a:ea typeface="Consolas" pitchFamily="34" charset="-122"/>
                <a:cs typeface="Consolas" pitchFamily="34" charset="-120"/>
              </a:rPr>
              <a:t>AISC</a:t>
            </a:r>
            <a:endParaRPr lang="en-US" sz="900" dirty="0"/>
          </a:p>
        </p:txBody>
      </p:sp>
      <p:sp>
        <p:nvSpPr>
          <p:cNvPr id="18" name="Text 16"/>
          <p:cNvSpPr/>
          <p:nvPr/>
        </p:nvSpPr>
        <p:spPr>
          <a:xfrm>
            <a:off x="2514600" y="4846320"/>
            <a:ext cx="3124048" cy="457200"/>
          </a:xfrm>
          <a:prstGeom prst="rect">
            <a:avLst/>
          </a:prstGeom>
          <a:noFill/>
          <a:ln/>
        </p:spPr>
        <p:txBody>
          <a:bodyPr wrap="square" rtlCol="0" anchor="ctr"/>
          <a:lstStyle/>
          <a:p>
            <a:pPr indent="0" marL="0">
              <a:buNone/>
            </a:pPr>
            <a:r>
              <a:rPr lang="en-US" sz="1300" dirty="0">
                <a:solidFill>
                  <a:srgbClr val="1A1714"/>
                </a:solidFill>
                <a:latin typeface="Georgia" pitchFamily="34" charset="0"/>
                <a:ea typeface="Georgia" pitchFamily="34" charset="-122"/>
                <a:cs typeface="Georgia" pitchFamily="34" charset="-120"/>
              </a:rPr>
              <a:t>US$ 1,287 / oz</a:t>
            </a:r>
            <a:endParaRPr lang="en-US" sz="1300" dirty="0"/>
          </a:p>
        </p:txBody>
      </p:sp>
      <p:sp>
        <p:nvSpPr>
          <p:cNvPr id="19" name="Shape 17"/>
          <p:cNvSpPr/>
          <p:nvPr/>
        </p:nvSpPr>
        <p:spPr>
          <a:xfrm>
            <a:off x="868680" y="5312664"/>
            <a:ext cx="4587088" cy="0"/>
          </a:xfrm>
          <a:prstGeom prst="line">
            <a:avLst/>
          </a:prstGeom>
          <a:noFill/>
          <a:ln w="5080">
            <a:solidFill>
              <a:srgbClr val="D9D2C4"/>
            </a:solidFill>
            <a:prstDash val="solid"/>
          </a:ln>
        </p:spPr>
      </p:sp>
      <p:sp>
        <p:nvSpPr>
          <p:cNvPr id="20" name="Text 18"/>
          <p:cNvSpPr/>
          <p:nvPr/>
        </p:nvSpPr>
        <p:spPr>
          <a:xfrm>
            <a:off x="868680" y="5349240"/>
            <a:ext cx="1554480" cy="457200"/>
          </a:xfrm>
          <a:prstGeom prst="rect">
            <a:avLst/>
          </a:prstGeom>
          <a:noFill/>
          <a:ln/>
        </p:spPr>
        <p:txBody>
          <a:bodyPr wrap="square" rtlCol="0" anchor="ctr"/>
          <a:lstStyle/>
          <a:p>
            <a:pPr indent="0" marL="0">
              <a:buNone/>
            </a:pPr>
            <a:r>
              <a:rPr lang="en-US" sz="900" spc="50" kern="0" dirty="0">
                <a:solidFill>
                  <a:srgbClr val="6B6358"/>
                </a:solidFill>
                <a:latin typeface="Consolas" pitchFamily="34" charset="0"/>
                <a:ea typeface="Consolas" pitchFamily="34" charset="-122"/>
                <a:cs typeface="Consolas" pitchFamily="34" charset="-120"/>
              </a:rPr>
              <a:t>Mine life</a:t>
            </a:r>
            <a:endParaRPr lang="en-US" sz="900" dirty="0"/>
          </a:p>
        </p:txBody>
      </p:sp>
      <p:sp>
        <p:nvSpPr>
          <p:cNvPr id="21" name="Text 19"/>
          <p:cNvSpPr/>
          <p:nvPr/>
        </p:nvSpPr>
        <p:spPr>
          <a:xfrm>
            <a:off x="2514600" y="5349240"/>
            <a:ext cx="3124048" cy="457200"/>
          </a:xfrm>
          <a:prstGeom prst="rect">
            <a:avLst/>
          </a:prstGeom>
          <a:noFill/>
          <a:ln/>
        </p:spPr>
        <p:txBody>
          <a:bodyPr wrap="square" rtlCol="0" anchor="ctr"/>
          <a:lstStyle/>
          <a:p>
            <a:pPr indent="0" marL="0">
              <a:buNone/>
            </a:pPr>
            <a:r>
              <a:rPr lang="en-US" sz="1300" dirty="0">
                <a:solidFill>
                  <a:srgbClr val="1A1714"/>
                </a:solidFill>
                <a:latin typeface="Georgia" pitchFamily="34" charset="0"/>
                <a:ea typeface="Georgia" pitchFamily="34" charset="-122"/>
                <a:cs typeface="Georgia" pitchFamily="34" charset="-120"/>
              </a:rPr>
              <a:t>to 2027</a:t>
            </a:r>
            <a:endParaRPr lang="en-US" sz="1300" dirty="0"/>
          </a:p>
        </p:txBody>
      </p:sp>
      <p:sp>
        <p:nvSpPr>
          <p:cNvPr id="22" name="Shape 20"/>
          <p:cNvSpPr/>
          <p:nvPr/>
        </p:nvSpPr>
        <p:spPr>
          <a:xfrm>
            <a:off x="868680" y="5815584"/>
            <a:ext cx="4587088" cy="0"/>
          </a:xfrm>
          <a:prstGeom prst="line">
            <a:avLst/>
          </a:prstGeom>
          <a:noFill/>
          <a:ln w="5080">
            <a:solidFill>
              <a:srgbClr val="D9D2C4"/>
            </a:solidFill>
            <a:prstDash val="solid"/>
          </a:ln>
        </p:spPr>
      </p:sp>
      <p:sp>
        <p:nvSpPr>
          <p:cNvPr id="23" name="Shape 21"/>
          <p:cNvSpPr/>
          <p:nvPr/>
        </p:nvSpPr>
        <p:spPr>
          <a:xfrm>
            <a:off x="6370168" y="2377440"/>
            <a:ext cx="5318608" cy="3657600"/>
          </a:xfrm>
          <a:prstGeom prst="rect">
            <a:avLst/>
          </a:prstGeom>
          <a:solidFill>
            <a:srgbClr val="FFFFFF"/>
          </a:solidFill>
          <a:ln w="6350">
            <a:solidFill>
              <a:srgbClr val="D9D2C4"/>
            </a:solidFill>
            <a:prstDash val="solid"/>
          </a:ln>
        </p:spPr>
      </p:sp>
      <p:sp>
        <p:nvSpPr>
          <p:cNvPr id="24" name="Shape 22"/>
          <p:cNvSpPr/>
          <p:nvPr/>
        </p:nvSpPr>
        <p:spPr>
          <a:xfrm>
            <a:off x="6735928" y="2743200"/>
            <a:ext cx="457200" cy="22860"/>
          </a:xfrm>
          <a:prstGeom prst="rect">
            <a:avLst/>
          </a:prstGeom>
          <a:solidFill>
            <a:srgbClr val="A88142"/>
          </a:solidFill>
          <a:ln/>
        </p:spPr>
      </p:sp>
      <p:sp>
        <p:nvSpPr>
          <p:cNvPr id="25" name="Text 23"/>
          <p:cNvSpPr/>
          <p:nvPr/>
        </p:nvSpPr>
        <p:spPr>
          <a:xfrm>
            <a:off x="6735928" y="2834640"/>
            <a:ext cx="4587088" cy="274320"/>
          </a:xfrm>
          <a:prstGeom prst="rect">
            <a:avLst/>
          </a:prstGeom>
          <a:noFill/>
          <a:ln/>
        </p:spPr>
        <p:txBody>
          <a:bodyPr wrap="square" rtlCol="0" anchor="ctr"/>
          <a:lstStyle/>
          <a:p>
            <a:pPr indent="0" marL="0">
              <a:buNone/>
            </a:pPr>
            <a:r>
              <a:rPr lang="en-US" sz="800" spc="150" kern="0" dirty="0">
                <a:solidFill>
                  <a:srgbClr val="A88142"/>
                </a:solidFill>
                <a:latin typeface="Consolas" pitchFamily="34" charset="0"/>
                <a:ea typeface="Consolas" pitchFamily="34" charset="-122"/>
                <a:cs typeface="Consolas" pitchFamily="34" charset="-120"/>
              </a:rPr>
              <a:t>P H A S E    I I I    —    A P P R O V E D</a:t>
            </a:r>
            <a:endParaRPr lang="en-US" sz="800" dirty="0"/>
          </a:p>
        </p:txBody>
      </p:sp>
      <p:sp>
        <p:nvSpPr>
          <p:cNvPr id="26" name="Text 24"/>
          <p:cNvSpPr/>
          <p:nvPr/>
        </p:nvSpPr>
        <p:spPr>
          <a:xfrm>
            <a:off x="6735928" y="3337560"/>
            <a:ext cx="1554480" cy="457200"/>
          </a:xfrm>
          <a:prstGeom prst="rect">
            <a:avLst/>
          </a:prstGeom>
          <a:noFill/>
          <a:ln/>
        </p:spPr>
        <p:txBody>
          <a:bodyPr wrap="square" rtlCol="0" anchor="ctr"/>
          <a:lstStyle/>
          <a:p>
            <a:pPr indent="0" marL="0">
              <a:buNone/>
            </a:pPr>
            <a:r>
              <a:rPr lang="en-US" sz="900" spc="50" kern="0" dirty="0">
                <a:solidFill>
                  <a:srgbClr val="6B6358"/>
                </a:solidFill>
                <a:latin typeface="Consolas" pitchFamily="34" charset="0"/>
                <a:ea typeface="Consolas" pitchFamily="34" charset="-122"/>
                <a:cs typeface="Consolas" pitchFamily="34" charset="-120"/>
              </a:rPr>
              <a:t>Method</a:t>
            </a:r>
            <a:endParaRPr lang="en-US" sz="900" dirty="0"/>
          </a:p>
        </p:txBody>
      </p:sp>
      <p:sp>
        <p:nvSpPr>
          <p:cNvPr id="27" name="Text 25"/>
          <p:cNvSpPr/>
          <p:nvPr/>
        </p:nvSpPr>
        <p:spPr>
          <a:xfrm>
            <a:off x="8381848" y="3337560"/>
            <a:ext cx="3124048" cy="457200"/>
          </a:xfrm>
          <a:prstGeom prst="rect">
            <a:avLst/>
          </a:prstGeom>
          <a:noFill/>
          <a:ln/>
        </p:spPr>
        <p:txBody>
          <a:bodyPr wrap="square" rtlCol="0" anchor="ctr"/>
          <a:lstStyle/>
          <a:p>
            <a:pPr indent="0" marL="0">
              <a:buNone/>
            </a:pPr>
            <a:r>
              <a:rPr lang="en-US" sz="1300" dirty="0">
                <a:solidFill>
                  <a:srgbClr val="1A1714"/>
                </a:solidFill>
                <a:latin typeface="Georgia" pitchFamily="34" charset="0"/>
                <a:ea typeface="Georgia" pitchFamily="34" charset="-122"/>
                <a:cs typeface="Georgia" pitchFamily="34" charset="-120"/>
              </a:rPr>
              <a:t>Underground sublevel stoping</a:t>
            </a:r>
            <a:endParaRPr lang="en-US" sz="1300" dirty="0"/>
          </a:p>
        </p:txBody>
      </p:sp>
      <p:sp>
        <p:nvSpPr>
          <p:cNvPr id="28" name="Shape 26"/>
          <p:cNvSpPr/>
          <p:nvPr/>
        </p:nvSpPr>
        <p:spPr>
          <a:xfrm>
            <a:off x="6735928" y="3803904"/>
            <a:ext cx="4587088" cy="0"/>
          </a:xfrm>
          <a:prstGeom prst="line">
            <a:avLst/>
          </a:prstGeom>
          <a:noFill/>
          <a:ln w="5080">
            <a:solidFill>
              <a:srgbClr val="D9D2C4"/>
            </a:solidFill>
            <a:prstDash val="solid"/>
          </a:ln>
        </p:spPr>
      </p:sp>
      <p:sp>
        <p:nvSpPr>
          <p:cNvPr id="29" name="Text 27"/>
          <p:cNvSpPr/>
          <p:nvPr/>
        </p:nvSpPr>
        <p:spPr>
          <a:xfrm>
            <a:off x="6735928" y="3840480"/>
            <a:ext cx="1554480" cy="457200"/>
          </a:xfrm>
          <a:prstGeom prst="rect">
            <a:avLst/>
          </a:prstGeom>
          <a:noFill/>
          <a:ln/>
        </p:spPr>
        <p:txBody>
          <a:bodyPr wrap="square" rtlCol="0" anchor="ctr"/>
          <a:lstStyle/>
          <a:p>
            <a:pPr indent="0" marL="0">
              <a:buNone/>
            </a:pPr>
            <a:r>
              <a:rPr lang="en-US" sz="900" spc="50" kern="0" dirty="0">
                <a:solidFill>
                  <a:srgbClr val="6B6358"/>
                </a:solidFill>
                <a:latin typeface="Consolas" pitchFamily="34" charset="0"/>
                <a:ea typeface="Consolas" pitchFamily="34" charset="-122"/>
                <a:cs typeface="Consolas" pitchFamily="34" charset="-120"/>
              </a:rPr>
              <a:t>Throughput</a:t>
            </a:r>
            <a:endParaRPr lang="en-US" sz="900" dirty="0"/>
          </a:p>
        </p:txBody>
      </p:sp>
      <p:sp>
        <p:nvSpPr>
          <p:cNvPr id="30" name="Text 28"/>
          <p:cNvSpPr/>
          <p:nvPr/>
        </p:nvSpPr>
        <p:spPr>
          <a:xfrm>
            <a:off x="8381848" y="3840480"/>
            <a:ext cx="3124048" cy="457200"/>
          </a:xfrm>
          <a:prstGeom prst="rect">
            <a:avLst/>
          </a:prstGeom>
          <a:noFill/>
          <a:ln/>
        </p:spPr>
        <p:txBody>
          <a:bodyPr wrap="square" rtlCol="0" anchor="ctr"/>
          <a:lstStyle/>
          <a:p>
            <a:pPr indent="0" marL="0">
              <a:buNone/>
            </a:pPr>
            <a:r>
              <a:rPr lang="en-US" sz="1300" dirty="0">
                <a:solidFill>
                  <a:srgbClr val="1A1714"/>
                </a:solidFill>
                <a:latin typeface="Georgia" pitchFamily="34" charset="0"/>
                <a:ea typeface="Georgia" pitchFamily="34" charset="-122"/>
                <a:cs typeface="Georgia" pitchFamily="34" charset="-120"/>
              </a:rPr>
              <a:t>11,200 t/d</a:t>
            </a:r>
            <a:endParaRPr lang="en-US" sz="1300" dirty="0"/>
          </a:p>
        </p:txBody>
      </p:sp>
      <p:sp>
        <p:nvSpPr>
          <p:cNvPr id="31" name="Shape 29"/>
          <p:cNvSpPr/>
          <p:nvPr/>
        </p:nvSpPr>
        <p:spPr>
          <a:xfrm>
            <a:off x="6735928" y="4306824"/>
            <a:ext cx="4587088" cy="0"/>
          </a:xfrm>
          <a:prstGeom prst="line">
            <a:avLst/>
          </a:prstGeom>
          <a:noFill/>
          <a:ln w="5080">
            <a:solidFill>
              <a:srgbClr val="D9D2C4"/>
            </a:solidFill>
            <a:prstDash val="solid"/>
          </a:ln>
        </p:spPr>
      </p:sp>
      <p:sp>
        <p:nvSpPr>
          <p:cNvPr id="32" name="Text 30"/>
          <p:cNvSpPr/>
          <p:nvPr/>
        </p:nvSpPr>
        <p:spPr>
          <a:xfrm>
            <a:off x="6735928" y="4343400"/>
            <a:ext cx="1554480" cy="457200"/>
          </a:xfrm>
          <a:prstGeom prst="rect">
            <a:avLst/>
          </a:prstGeom>
          <a:noFill/>
          <a:ln/>
        </p:spPr>
        <p:txBody>
          <a:bodyPr wrap="square" rtlCol="0" anchor="ctr"/>
          <a:lstStyle/>
          <a:p>
            <a:pPr indent="0" marL="0">
              <a:buNone/>
            </a:pPr>
            <a:r>
              <a:rPr lang="en-US" sz="900" spc="50" kern="0" dirty="0">
                <a:solidFill>
                  <a:srgbClr val="6B6358"/>
                </a:solidFill>
                <a:latin typeface="Consolas" pitchFamily="34" charset="0"/>
                <a:ea typeface="Consolas" pitchFamily="34" charset="-122"/>
                <a:cs typeface="Consolas" pitchFamily="34" charset="-120"/>
              </a:rPr>
              <a:t>Strip ratio</a:t>
            </a:r>
            <a:endParaRPr lang="en-US" sz="900" dirty="0"/>
          </a:p>
        </p:txBody>
      </p:sp>
      <p:sp>
        <p:nvSpPr>
          <p:cNvPr id="33" name="Text 31"/>
          <p:cNvSpPr/>
          <p:nvPr/>
        </p:nvSpPr>
        <p:spPr>
          <a:xfrm>
            <a:off x="8381848" y="4343400"/>
            <a:ext cx="3124048" cy="457200"/>
          </a:xfrm>
          <a:prstGeom prst="rect">
            <a:avLst/>
          </a:prstGeom>
          <a:noFill/>
          <a:ln/>
        </p:spPr>
        <p:txBody>
          <a:bodyPr wrap="square" rtlCol="0" anchor="ctr"/>
          <a:lstStyle/>
          <a:p>
            <a:pPr indent="0" marL="0">
              <a:buNone/>
            </a:pPr>
            <a:r>
              <a:rPr lang="en-US" sz="1300" dirty="0">
                <a:solidFill>
                  <a:srgbClr val="1A1714"/>
                </a:solidFill>
                <a:latin typeface="Georgia" pitchFamily="34" charset="0"/>
                <a:ea typeface="Georgia" pitchFamily="34" charset="-122"/>
                <a:cs typeface="Georgia" pitchFamily="34" charset="-120"/>
              </a:rPr>
              <a:t>n/a</a:t>
            </a:r>
            <a:endParaRPr lang="en-US" sz="1300" dirty="0"/>
          </a:p>
        </p:txBody>
      </p:sp>
      <p:sp>
        <p:nvSpPr>
          <p:cNvPr id="34" name="Shape 32"/>
          <p:cNvSpPr/>
          <p:nvPr/>
        </p:nvSpPr>
        <p:spPr>
          <a:xfrm>
            <a:off x="6735928" y="4809744"/>
            <a:ext cx="4587088" cy="0"/>
          </a:xfrm>
          <a:prstGeom prst="line">
            <a:avLst/>
          </a:prstGeom>
          <a:noFill/>
          <a:ln w="5080">
            <a:solidFill>
              <a:srgbClr val="D9D2C4"/>
            </a:solidFill>
            <a:prstDash val="solid"/>
          </a:ln>
        </p:spPr>
      </p:sp>
      <p:sp>
        <p:nvSpPr>
          <p:cNvPr id="35" name="Text 33"/>
          <p:cNvSpPr/>
          <p:nvPr/>
        </p:nvSpPr>
        <p:spPr>
          <a:xfrm>
            <a:off x="6735928" y="4846320"/>
            <a:ext cx="1554480" cy="457200"/>
          </a:xfrm>
          <a:prstGeom prst="rect">
            <a:avLst/>
          </a:prstGeom>
          <a:noFill/>
          <a:ln/>
        </p:spPr>
        <p:txBody>
          <a:bodyPr wrap="square" rtlCol="0" anchor="ctr"/>
          <a:lstStyle/>
          <a:p>
            <a:pPr indent="0" marL="0">
              <a:buNone/>
            </a:pPr>
            <a:r>
              <a:rPr lang="en-US" sz="900" spc="50" kern="0" dirty="0">
                <a:solidFill>
                  <a:srgbClr val="6B6358"/>
                </a:solidFill>
                <a:latin typeface="Consolas" pitchFamily="34" charset="0"/>
                <a:ea typeface="Consolas" pitchFamily="34" charset="-122"/>
                <a:cs typeface="Consolas" pitchFamily="34" charset="-120"/>
              </a:rPr>
              <a:t>AISC</a:t>
            </a:r>
            <a:endParaRPr lang="en-US" sz="900" dirty="0"/>
          </a:p>
        </p:txBody>
      </p:sp>
      <p:sp>
        <p:nvSpPr>
          <p:cNvPr id="36" name="Text 34"/>
          <p:cNvSpPr/>
          <p:nvPr/>
        </p:nvSpPr>
        <p:spPr>
          <a:xfrm>
            <a:off x="8381848" y="4846320"/>
            <a:ext cx="3124048" cy="457200"/>
          </a:xfrm>
          <a:prstGeom prst="rect">
            <a:avLst/>
          </a:prstGeom>
          <a:noFill/>
          <a:ln/>
        </p:spPr>
        <p:txBody>
          <a:bodyPr wrap="square" rtlCol="0" anchor="ctr"/>
          <a:lstStyle/>
          <a:p>
            <a:pPr indent="0" marL="0">
              <a:buNone/>
            </a:pPr>
            <a:r>
              <a:rPr lang="en-US" sz="1300" dirty="0">
                <a:solidFill>
                  <a:srgbClr val="1A1714"/>
                </a:solidFill>
                <a:latin typeface="Georgia" pitchFamily="34" charset="0"/>
                <a:ea typeface="Georgia" pitchFamily="34" charset="-122"/>
                <a:cs typeface="Georgia" pitchFamily="34" charset="-120"/>
              </a:rPr>
              <a:t>US$ 1,150 / oz (target)</a:t>
            </a:r>
            <a:endParaRPr lang="en-US" sz="1300" dirty="0"/>
          </a:p>
        </p:txBody>
      </p:sp>
      <p:sp>
        <p:nvSpPr>
          <p:cNvPr id="37" name="Shape 35"/>
          <p:cNvSpPr/>
          <p:nvPr/>
        </p:nvSpPr>
        <p:spPr>
          <a:xfrm>
            <a:off x="6735928" y="5312664"/>
            <a:ext cx="4587088" cy="0"/>
          </a:xfrm>
          <a:prstGeom prst="line">
            <a:avLst/>
          </a:prstGeom>
          <a:noFill/>
          <a:ln w="5080">
            <a:solidFill>
              <a:srgbClr val="D9D2C4"/>
            </a:solidFill>
            <a:prstDash val="solid"/>
          </a:ln>
        </p:spPr>
      </p:sp>
      <p:sp>
        <p:nvSpPr>
          <p:cNvPr id="38" name="Text 36"/>
          <p:cNvSpPr/>
          <p:nvPr/>
        </p:nvSpPr>
        <p:spPr>
          <a:xfrm>
            <a:off x="6735928" y="5349240"/>
            <a:ext cx="1554480" cy="457200"/>
          </a:xfrm>
          <a:prstGeom prst="rect">
            <a:avLst/>
          </a:prstGeom>
          <a:noFill/>
          <a:ln/>
        </p:spPr>
        <p:txBody>
          <a:bodyPr wrap="square" rtlCol="0" anchor="ctr"/>
          <a:lstStyle/>
          <a:p>
            <a:pPr indent="0" marL="0">
              <a:buNone/>
            </a:pPr>
            <a:r>
              <a:rPr lang="en-US" sz="900" spc="50" kern="0" dirty="0">
                <a:solidFill>
                  <a:srgbClr val="6B6358"/>
                </a:solidFill>
                <a:latin typeface="Consolas" pitchFamily="34" charset="0"/>
                <a:ea typeface="Consolas" pitchFamily="34" charset="-122"/>
                <a:cs typeface="Consolas" pitchFamily="34" charset="-120"/>
              </a:rPr>
              <a:t>Mine life</a:t>
            </a:r>
            <a:endParaRPr lang="en-US" sz="900" dirty="0"/>
          </a:p>
        </p:txBody>
      </p:sp>
      <p:sp>
        <p:nvSpPr>
          <p:cNvPr id="39" name="Text 37"/>
          <p:cNvSpPr/>
          <p:nvPr/>
        </p:nvSpPr>
        <p:spPr>
          <a:xfrm>
            <a:off x="8381848" y="5349240"/>
            <a:ext cx="3124048" cy="457200"/>
          </a:xfrm>
          <a:prstGeom prst="rect">
            <a:avLst/>
          </a:prstGeom>
          <a:noFill/>
          <a:ln/>
        </p:spPr>
        <p:txBody>
          <a:bodyPr wrap="square" rtlCol="0" anchor="ctr"/>
          <a:lstStyle/>
          <a:p>
            <a:pPr indent="0" marL="0">
              <a:buNone/>
            </a:pPr>
            <a:r>
              <a:rPr lang="en-US" sz="1300" dirty="0">
                <a:solidFill>
                  <a:srgbClr val="1A1714"/>
                </a:solidFill>
                <a:latin typeface="Georgia" pitchFamily="34" charset="0"/>
                <a:ea typeface="Georgia" pitchFamily="34" charset="-122"/>
                <a:cs typeface="Georgia" pitchFamily="34" charset="-120"/>
              </a:rPr>
              <a:t>extends to 2041</a:t>
            </a:r>
            <a:endParaRPr lang="en-US" sz="1300" dirty="0"/>
          </a:p>
        </p:txBody>
      </p:sp>
      <p:sp>
        <p:nvSpPr>
          <p:cNvPr id="40" name="Shape 38"/>
          <p:cNvSpPr/>
          <p:nvPr/>
        </p:nvSpPr>
        <p:spPr>
          <a:xfrm>
            <a:off x="6735928" y="5815584"/>
            <a:ext cx="4587088" cy="0"/>
          </a:xfrm>
          <a:prstGeom prst="line">
            <a:avLst/>
          </a:prstGeom>
          <a:noFill/>
          <a:ln w="5080">
            <a:solidFill>
              <a:srgbClr val="D9D2C4"/>
            </a:solidFill>
            <a:prstDash val="solid"/>
          </a:ln>
        </p:spPr>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6B6358"/>
                </a:solidFill>
                <a:latin typeface="Consolas"/>
                <a:ea typeface="Consolas"/>
                <a:cs typeface="Consolas"/>
              </a:defRPr>
            </a:lvl1pPr>
          </a:lstStyle>
          <a:p>
            <a:pPr algn="r"/>
            <a:fld id="{F7021451-1387-4CA6-816F-3879F97B5CBC}" type="slidenum">
              <a:rPr b="0" lang="en-US"/>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6B6358"/>
                </a:solidFill>
                <a:latin typeface="Consolas" pitchFamily="34" charset="0"/>
                <a:ea typeface="Consolas" pitchFamily="34" charset="-122"/>
                <a:cs typeface="Consolas" pitchFamily="34" charset="-120"/>
              </a:rPr>
              <a:t>F I N A N C I A L S</a:t>
            </a:r>
            <a:endParaRPr lang="en-US" sz="700" dirty="0"/>
          </a:p>
        </p:txBody>
      </p:sp>
      <p:sp>
        <p:nvSpPr>
          <p:cNvPr id="3" name="Text 1"/>
          <p:cNvSpPr/>
          <p:nvPr/>
        </p:nvSpPr>
        <p:spPr>
          <a:xfrm>
            <a:off x="502920" y="777240"/>
            <a:ext cx="6400800" cy="274320"/>
          </a:xfrm>
          <a:prstGeom prst="rect">
            <a:avLst/>
          </a:prstGeom>
          <a:noFill/>
          <a:ln/>
        </p:spPr>
        <p:txBody>
          <a:bodyPr wrap="square" rtlCol="0" anchor="ctr"/>
          <a:lstStyle/>
          <a:p>
            <a:pPr indent="0" marL="0">
              <a:buNone/>
            </a:pPr>
            <a:r>
              <a:rPr lang="en-US" sz="800" spc="200" kern="0" dirty="0">
                <a:solidFill>
                  <a:srgbClr val="A88142"/>
                </a:solidFill>
                <a:latin typeface="Consolas" pitchFamily="34" charset="0"/>
                <a:ea typeface="Consolas" pitchFamily="34" charset="-122"/>
                <a:cs typeface="Consolas" pitchFamily="34" charset="-120"/>
              </a:rPr>
              <a:t>Q 4    2 0 2 5    —    S E L E C T E D    M E T R I C S</a:t>
            </a:r>
            <a:endParaRPr lang="en-US" sz="800" dirty="0"/>
          </a:p>
        </p:txBody>
      </p:sp>
      <p:sp>
        <p:nvSpPr>
          <p:cNvPr id="4" name="Text 2"/>
          <p:cNvSpPr/>
          <p:nvPr/>
        </p:nvSpPr>
        <p:spPr>
          <a:xfrm>
            <a:off x="502920" y="1051560"/>
            <a:ext cx="9144000" cy="822960"/>
          </a:xfrm>
          <a:prstGeom prst="rect">
            <a:avLst/>
          </a:prstGeom>
          <a:noFill/>
          <a:ln/>
        </p:spPr>
        <p:txBody>
          <a:bodyPr wrap="square" rtlCol="0" anchor="ctr"/>
          <a:lstStyle/>
          <a:p>
            <a:pPr indent="0" marL="0">
              <a:buNone/>
            </a:pPr>
            <a:r>
              <a:rPr lang="en-US" sz="3600" dirty="0">
                <a:solidFill>
                  <a:srgbClr val="1A1714"/>
                </a:solidFill>
                <a:latin typeface="Georgia" pitchFamily="34" charset="0"/>
                <a:ea typeface="Georgia" pitchFamily="34" charset="-122"/>
                <a:cs typeface="Georgia" pitchFamily="34" charset="-120"/>
              </a:rPr>
              <a:t>Financial summary.</a:t>
            </a:r>
            <a:endParaRPr lang="en-US" sz="3600" dirty="0"/>
          </a:p>
        </p:txBody>
      </p:sp>
      <p:graphicFrame>
        <p:nvGraphicFramePr>
          <p:cNvPr id="10" name="Table 0"/>
          <p:cNvGraphicFramePr>
            <a:graphicFrameLocks noGrp="1"/>
          </p:cNvGraphicFramePr>
          <p:nvPr>
            <p:extLst>
              <p:ext uri="{D42A27DB-BD31-4B8C-83A1-F6EECF244321}">
                <p14:modId xmlns:p14="http://schemas.microsoft.com/office/powerpoint/2010/main" val="1579011935"/>
              </p:ext>
            </p:extLst>
          </p:nvPr>
        </p:nvGraphicFramePr>
        <p:xfrm>
          <a:off x="502920" y="2286000"/>
          <a:ext cx="11185855" cy="914400"/>
        </p:xfrm>
        <a:graphic>
          <a:graphicData uri="http://schemas.openxmlformats.org/drawingml/2006/table">
            <a:tbl>
              <a:tblPr/>
              <a:tblGrid>
                <a:gridCol w="2796464"/>
                <a:gridCol w="2796464"/>
                <a:gridCol w="2796464"/>
                <a:gridCol w="2796464"/>
              </a:tblGrid>
              <a:tr h="438912">
                <a:tc>
                  <a:txBody>
                    <a:bodyPr/>
                    <a:lstStyle/>
                    <a:p>
                      <a:pPr indent="0" marL="0">
                        <a:buNone/>
                      </a:pPr>
                      <a:r>
                        <a:rPr lang="en-US" sz="900" b="1" dirty="0">
                          <a:solidFill>
                            <a:srgbClr val="A88142"/>
                          </a:solidFill>
                          <a:latin typeface="Consolas" pitchFamily="34" charset="0"/>
                          <a:ea typeface="Consolas" pitchFamily="34" charset="-122"/>
                          <a:cs typeface="Consolas" pitchFamily="34" charset="-120"/>
                        </a:rPr>
                        <a:t>Metric</a:t>
                      </a:r>
                      <a:endParaRPr lang="en-US" sz="9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FFFFF"/>
                    </a:solidFill>
                  </a:tcPr>
                </a:tc>
                <a:tc>
                  <a:txBody>
                    <a:bodyPr/>
                    <a:lstStyle/>
                    <a:p>
                      <a:pPr algn="r" indent="0" marL="0">
                        <a:buNone/>
                      </a:pPr>
                      <a:r>
                        <a:rPr lang="en-US" sz="900" b="1" dirty="0">
                          <a:solidFill>
                            <a:srgbClr val="A88142"/>
                          </a:solidFill>
                          <a:latin typeface="Consolas" pitchFamily="34" charset="0"/>
                          <a:ea typeface="Consolas" pitchFamily="34" charset="-122"/>
                          <a:cs typeface="Consolas" pitchFamily="34" charset="-120"/>
                        </a:rPr>
                        <a:t>Q4 2025</a:t>
                      </a:r>
                      <a:endParaRPr lang="en-US" sz="9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FFFFF"/>
                    </a:solidFill>
                  </a:tcPr>
                </a:tc>
                <a:tc>
                  <a:txBody>
                    <a:bodyPr/>
                    <a:lstStyle/>
                    <a:p>
                      <a:pPr algn="r" indent="0" marL="0">
                        <a:buNone/>
                      </a:pPr>
                      <a:r>
                        <a:rPr lang="en-US" sz="900" b="1" dirty="0">
                          <a:solidFill>
                            <a:srgbClr val="A88142"/>
                          </a:solidFill>
                          <a:latin typeface="Consolas" pitchFamily="34" charset="0"/>
                          <a:ea typeface="Consolas" pitchFamily="34" charset="-122"/>
                          <a:cs typeface="Consolas" pitchFamily="34" charset="-120"/>
                        </a:rPr>
                        <a:t>Q4 2024</a:t>
                      </a:r>
                      <a:endParaRPr lang="en-US" sz="9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FFFFF"/>
                    </a:solidFill>
                  </a:tcPr>
                </a:tc>
                <a:tc>
                  <a:txBody>
                    <a:bodyPr/>
                    <a:lstStyle/>
                    <a:p>
                      <a:pPr algn="r" indent="0" marL="0">
                        <a:buNone/>
                      </a:pPr>
                      <a:r>
                        <a:rPr lang="en-US" sz="900" b="1" dirty="0">
                          <a:solidFill>
                            <a:srgbClr val="A88142"/>
                          </a:solidFill>
                          <a:latin typeface="Consolas" pitchFamily="34" charset="0"/>
                          <a:ea typeface="Consolas" pitchFamily="34" charset="-122"/>
                          <a:cs typeface="Consolas" pitchFamily="34" charset="-120"/>
                        </a:rPr>
                        <a:t>Change</a:t>
                      </a:r>
                      <a:endParaRPr lang="en-US" sz="9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FFFFF"/>
                    </a:solidFill>
                  </a:tcPr>
                </a:tc>
              </a:tr>
              <a:tr h="438912">
                <a:tc>
                  <a:txBody>
                    <a:bodyPr/>
                    <a:lstStyle/>
                    <a:p>
                      <a:pPr indent="0" marL="0">
                        <a:buNone/>
                      </a:pPr>
                      <a:r>
                        <a:rPr lang="en-US" sz="1300" dirty="0">
                          <a:solidFill>
                            <a:srgbClr val="1A1714"/>
                          </a:solidFill>
                          <a:latin typeface="Georgia" pitchFamily="34" charset="0"/>
                          <a:ea typeface="Georgia" pitchFamily="34" charset="-122"/>
                          <a:cs typeface="Georgia" pitchFamily="34" charset="-120"/>
                        </a:rPr>
                        <a:t>Production (oz)</a:t>
                      </a:r>
                      <a:endParaRPr lang="en-US" sz="1300" dirty="0">
                        <a:latin typeface="Georgia" charset="0"/>
                        <a:ea typeface="Georgia" charset="0"/>
                        <a:cs typeface="Georgia"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4EFE6"/>
                    </a:solidFill>
                  </a:tcPr>
                </a:tc>
                <a:tc>
                  <a:txBody>
                    <a:bodyPr/>
                    <a:lstStyle/>
                    <a:p>
                      <a:pPr algn="r" indent="0" marL="0">
                        <a:buNone/>
                      </a:pPr>
                      <a:r>
                        <a:rPr lang="en-US" sz="1200" dirty="0">
                          <a:solidFill>
                            <a:srgbClr val="1A1714"/>
                          </a:solidFill>
                          <a:latin typeface="Consolas" pitchFamily="34" charset="0"/>
                          <a:ea typeface="Consolas" pitchFamily="34" charset="-122"/>
                          <a:cs typeface="Consolas" pitchFamily="34" charset="-120"/>
                        </a:rPr>
                        <a:t>28,400</a:t>
                      </a:r>
                      <a:endParaRPr lang="en-US" sz="12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4EFE6"/>
                    </a:solidFill>
                  </a:tcPr>
                </a:tc>
                <a:tc>
                  <a:txBody>
                    <a:bodyPr/>
                    <a:lstStyle/>
                    <a:p>
                      <a:pPr algn="r" indent="0" marL="0">
                        <a:buNone/>
                      </a:pPr>
                      <a:r>
                        <a:rPr lang="en-US" sz="1200" dirty="0">
                          <a:solidFill>
                            <a:srgbClr val="3A332D"/>
                          </a:solidFill>
                          <a:latin typeface="Consolas" pitchFamily="34" charset="0"/>
                          <a:ea typeface="Consolas" pitchFamily="34" charset="-122"/>
                          <a:cs typeface="Consolas" pitchFamily="34" charset="-120"/>
                        </a:rPr>
                        <a:t>26,700</a:t>
                      </a:r>
                      <a:endParaRPr lang="en-US" sz="12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4EFE6"/>
                    </a:solidFill>
                  </a:tcPr>
                </a:tc>
                <a:tc>
                  <a:txBody>
                    <a:bodyPr/>
                    <a:lstStyle/>
                    <a:p>
                      <a:pPr algn="r" indent="0" marL="0">
                        <a:buNone/>
                      </a:pPr>
                      <a:r>
                        <a:rPr lang="en-US" sz="1200" b="1" dirty="0">
                          <a:solidFill>
                            <a:srgbClr val="A88142"/>
                          </a:solidFill>
                          <a:latin typeface="Consolas" pitchFamily="34" charset="0"/>
                          <a:ea typeface="Consolas" pitchFamily="34" charset="-122"/>
                          <a:cs typeface="Consolas" pitchFamily="34" charset="-120"/>
                        </a:rPr>
                        <a:t>+6.4%</a:t>
                      </a:r>
                      <a:endParaRPr lang="en-US" sz="12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4EFE6"/>
                    </a:solidFill>
                  </a:tcPr>
                </a:tc>
              </a:tr>
              <a:tr h="438912">
                <a:tc>
                  <a:txBody>
                    <a:bodyPr/>
                    <a:lstStyle/>
                    <a:p>
                      <a:pPr indent="0" marL="0">
                        <a:buNone/>
                      </a:pPr>
                      <a:r>
                        <a:rPr lang="en-US" sz="1300" dirty="0">
                          <a:solidFill>
                            <a:srgbClr val="1A1714"/>
                          </a:solidFill>
                          <a:latin typeface="Georgia" pitchFamily="34" charset="0"/>
                          <a:ea typeface="Georgia" pitchFamily="34" charset="-122"/>
                          <a:cs typeface="Georgia" pitchFamily="34" charset="-120"/>
                        </a:rPr>
                        <a:t>Revenue (US$M)</a:t>
                      </a:r>
                      <a:endParaRPr lang="en-US" sz="1300" dirty="0">
                        <a:latin typeface="Georgia" charset="0"/>
                        <a:ea typeface="Georgia" charset="0"/>
                        <a:cs typeface="Georgia"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FFFFF"/>
                    </a:solidFill>
                  </a:tcPr>
                </a:tc>
                <a:tc>
                  <a:txBody>
                    <a:bodyPr/>
                    <a:lstStyle/>
                    <a:p>
                      <a:pPr algn="r" indent="0" marL="0">
                        <a:buNone/>
                      </a:pPr>
                      <a:r>
                        <a:rPr lang="en-US" sz="1200" dirty="0">
                          <a:solidFill>
                            <a:srgbClr val="1A1714"/>
                          </a:solidFill>
                          <a:latin typeface="Consolas" pitchFamily="34" charset="0"/>
                          <a:ea typeface="Consolas" pitchFamily="34" charset="-122"/>
                          <a:cs typeface="Consolas" pitchFamily="34" charset="-120"/>
                        </a:rPr>
                        <a:t>57.6</a:t>
                      </a:r>
                      <a:endParaRPr lang="en-US" sz="12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FFFFF"/>
                    </a:solidFill>
                  </a:tcPr>
                </a:tc>
                <a:tc>
                  <a:txBody>
                    <a:bodyPr/>
                    <a:lstStyle/>
                    <a:p>
                      <a:pPr algn="r" indent="0" marL="0">
                        <a:buNone/>
                      </a:pPr>
                      <a:r>
                        <a:rPr lang="en-US" sz="1200" dirty="0">
                          <a:solidFill>
                            <a:srgbClr val="3A332D"/>
                          </a:solidFill>
                          <a:latin typeface="Consolas" pitchFamily="34" charset="0"/>
                          <a:ea typeface="Consolas" pitchFamily="34" charset="-122"/>
                          <a:cs typeface="Consolas" pitchFamily="34" charset="-120"/>
                        </a:rPr>
                        <a:t>52.3</a:t>
                      </a:r>
                      <a:endParaRPr lang="en-US" sz="12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FFFFF"/>
                    </a:solidFill>
                  </a:tcPr>
                </a:tc>
                <a:tc>
                  <a:txBody>
                    <a:bodyPr/>
                    <a:lstStyle/>
                    <a:p>
                      <a:pPr algn="r" indent="0" marL="0">
                        <a:buNone/>
                      </a:pPr>
                      <a:r>
                        <a:rPr lang="en-US" sz="1200" b="1" dirty="0">
                          <a:solidFill>
                            <a:srgbClr val="A88142"/>
                          </a:solidFill>
                          <a:latin typeface="Consolas" pitchFamily="34" charset="0"/>
                          <a:ea typeface="Consolas" pitchFamily="34" charset="-122"/>
                          <a:cs typeface="Consolas" pitchFamily="34" charset="-120"/>
                        </a:rPr>
                        <a:t>+10.1%</a:t>
                      </a:r>
                      <a:endParaRPr lang="en-US" sz="12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FFFFF"/>
                    </a:solidFill>
                  </a:tcPr>
                </a:tc>
              </a:tr>
              <a:tr h="438912">
                <a:tc>
                  <a:txBody>
                    <a:bodyPr/>
                    <a:lstStyle/>
                    <a:p>
                      <a:pPr indent="0" marL="0">
                        <a:buNone/>
                      </a:pPr>
                      <a:r>
                        <a:rPr lang="en-US" sz="1300" dirty="0">
                          <a:solidFill>
                            <a:srgbClr val="1A1714"/>
                          </a:solidFill>
                          <a:latin typeface="Georgia" pitchFamily="34" charset="0"/>
                          <a:ea typeface="Georgia" pitchFamily="34" charset="-122"/>
                          <a:cs typeface="Georgia" pitchFamily="34" charset="-120"/>
                        </a:rPr>
                        <a:t>AISC (US$/oz)</a:t>
                      </a:r>
                      <a:endParaRPr lang="en-US" sz="1300" dirty="0">
                        <a:latin typeface="Georgia" charset="0"/>
                        <a:ea typeface="Georgia" charset="0"/>
                        <a:cs typeface="Georgia"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4EFE6"/>
                    </a:solidFill>
                  </a:tcPr>
                </a:tc>
                <a:tc>
                  <a:txBody>
                    <a:bodyPr/>
                    <a:lstStyle/>
                    <a:p>
                      <a:pPr algn="r" indent="0" marL="0">
                        <a:buNone/>
                      </a:pPr>
                      <a:r>
                        <a:rPr lang="en-US" sz="1200" dirty="0">
                          <a:solidFill>
                            <a:srgbClr val="1A1714"/>
                          </a:solidFill>
                          <a:latin typeface="Consolas" pitchFamily="34" charset="0"/>
                          <a:ea typeface="Consolas" pitchFamily="34" charset="-122"/>
                          <a:cs typeface="Consolas" pitchFamily="34" charset="-120"/>
                        </a:rPr>
                        <a:t>1,287</a:t>
                      </a:r>
                      <a:endParaRPr lang="en-US" sz="12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4EFE6"/>
                    </a:solidFill>
                  </a:tcPr>
                </a:tc>
                <a:tc>
                  <a:txBody>
                    <a:bodyPr/>
                    <a:lstStyle/>
                    <a:p>
                      <a:pPr algn="r" indent="0" marL="0">
                        <a:buNone/>
                      </a:pPr>
                      <a:r>
                        <a:rPr lang="en-US" sz="1200" dirty="0">
                          <a:solidFill>
                            <a:srgbClr val="3A332D"/>
                          </a:solidFill>
                          <a:latin typeface="Consolas" pitchFamily="34" charset="0"/>
                          <a:ea typeface="Consolas" pitchFamily="34" charset="-122"/>
                          <a:cs typeface="Consolas" pitchFamily="34" charset="-120"/>
                        </a:rPr>
                        <a:t>1,335</a:t>
                      </a:r>
                      <a:endParaRPr lang="en-US" sz="12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4EFE6"/>
                    </a:solidFill>
                  </a:tcPr>
                </a:tc>
                <a:tc>
                  <a:txBody>
                    <a:bodyPr/>
                    <a:lstStyle/>
                    <a:p>
                      <a:pPr algn="r" indent="0" marL="0">
                        <a:buNone/>
                      </a:pPr>
                      <a:r>
                        <a:rPr lang="en-US" sz="1200" b="1" dirty="0">
                          <a:solidFill>
                            <a:srgbClr val="A88142"/>
                          </a:solidFill>
                          <a:latin typeface="Consolas" pitchFamily="34" charset="0"/>
                          <a:ea typeface="Consolas" pitchFamily="34" charset="-122"/>
                          <a:cs typeface="Consolas" pitchFamily="34" charset="-120"/>
                        </a:rPr>
                        <a:t>−3.6%</a:t>
                      </a:r>
                      <a:endParaRPr lang="en-US" sz="12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4EFE6"/>
                    </a:solidFill>
                  </a:tcPr>
                </a:tc>
              </a:tr>
              <a:tr h="438912">
                <a:tc>
                  <a:txBody>
                    <a:bodyPr/>
                    <a:lstStyle/>
                    <a:p>
                      <a:pPr indent="0" marL="0">
                        <a:buNone/>
                      </a:pPr>
                      <a:r>
                        <a:rPr lang="en-US" sz="1300" dirty="0">
                          <a:solidFill>
                            <a:srgbClr val="1A1714"/>
                          </a:solidFill>
                          <a:latin typeface="Georgia" pitchFamily="34" charset="0"/>
                          <a:ea typeface="Georgia" pitchFamily="34" charset="-122"/>
                          <a:cs typeface="Georgia" pitchFamily="34" charset="-120"/>
                        </a:rPr>
                        <a:t>Adjusted EBITDA (US$M)</a:t>
                      </a:r>
                      <a:endParaRPr lang="en-US" sz="1300" dirty="0">
                        <a:latin typeface="Georgia" charset="0"/>
                        <a:ea typeface="Georgia" charset="0"/>
                        <a:cs typeface="Georgia"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FFFFF"/>
                    </a:solidFill>
                  </a:tcPr>
                </a:tc>
                <a:tc>
                  <a:txBody>
                    <a:bodyPr/>
                    <a:lstStyle/>
                    <a:p>
                      <a:pPr algn="r" indent="0" marL="0">
                        <a:buNone/>
                      </a:pPr>
                      <a:r>
                        <a:rPr lang="en-US" sz="1200" dirty="0">
                          <a:solidFill>
                            <a:srgbClr val="1A1714"/>
                          </a:solidFill>
                          <a:latin typeface="Consolas" pitchFamily="34" charset="0"/>
                          <a:ea typeface="Consolas" pitchFamily="34" charset="-122"/>
                          <a:cs typeface="Consolas" pitchFamily="34" charset="-120"/>
                        </a:rPr>
                        <a:t>21.4</a:t>
                      </a:r>
                      <a:endParaRPr lang="en-US" sz="12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FFFFF"/>
                    </a:solidFill>
                  </a:tcPr>
                </a:tc>
                <a:tc>
                  <a:txBody>
                    <a:bodyPr/>
                    <a:lstStyle/>
                    <a:p>
                      <a:pPr algn="r" indent="0" marL="0">
                        <a:buNone/>
                      </a:pPr>
                      <a:r>
                        <a:rPr lang="en-US" sz="1200" dirty="0">
                          <a:solidFill>
                            <a:srgbClr val="3A332D"/>
                          </a:solidFill>
                          <a:latin typeface="Consolas" pitchFamily="34" charset="0"/>
                          <a:ea typeface="Consolas" pitchFamily="34" charset="-122"/>
                          <a:cs typeface="Consolas" pitchFamily="34" charset="-120"/>
                        </a:rPr>
                        <a:t>17.9</a:t>
                      </a:r>
                      <a:endParaRPr lang="en-US" sz="12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FFFFF"/>
                    </a:solidFill>
                  </a:tcPr>
                </a:tc>
                <a:tc>
                  <a:txBody>
                    <a:bodyPr/>
                    <a:lstStyle/>
                    <a:p>
                      <a:pPr algn="r" indent="0" marL="0">
                        <a:buNone/>
                      </a:pPr>
                      <a:r>
                        <a:rPr lang="en-US" sz="1200" b="1" dirty="0">
                          <a:solidFill>
                            <a:srgbClr val="A88142"/>
                          </a:solidFill>
                          <a:latin typeface="Consolas" pitchFamily="34" charset="0"/>
                          <a:ea typeface="Consolas" pitchFamily="34" charset="-122"/>
                          <a:cs typeface="Consolas" pitchFamily="34" charset="-120"/>
                        </a:rPr>
                        <a:t>+19.6%</a:t>
                      </a:r>
                      <a:endParaRPr lang="en-US" sz="12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FFFFF"/>
                    </a:solidFill>
                  </a:tcPr>
                </a:tc>
              </a:tr>
              <a:tr h="438912">
                <a:tc>
                  <a:txBody>
                    <a:bodyPr/>
                    <a:lstStyle/>
                    <a:p>
                      <a:pPr indent="0" marL="0">
                        <a:buNone/>
                      </a:pPr>
                      <a:r>
                        <a:rPr lang="en-US" sz="1300" dirty="0">
                          <a:solidFill>
                            <a:srgbClr val="1A1714"/>
                          </a:solidFill>
                          <a:latin typeface="Georgia" pitchFamily="34" charset="0"/>
                          <a:ea typeface="Georgia" pitchFamily="34" charset="-122"/>
                          <a:cs typeface="Georgia" pitchFamily="34" charset="-120"/>
                        </a:rPr>
                        <a:t>Free cash flow (US$M)</a:t>
                      </a:r>
                      <a:endParaRPr lang="en-US" sz="1300" dirty="0">
                        <a:latin typeface="Georgia" charset="0"/>
                        <a:ea typeface="Georgia" charset="0"/>
                        <a:cs typeface="Georgia"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4EFE6"/>
                    </a:solidFill>
                  </a:tcPr>
                </a:tc>
                <a:tc>
                  <a:txBody>
                    <a:bodyPr/>
                    <a:lstStyle/>
                    <a:p>
                      <a:pPr algn="r" indent="0" marL="0">
                        <a:buNone/>
                      </a:pPr>
                      <a:r>
                        <a:rPr lang="en-US" sz="1200" dirty="0">
                          <a:solidFill>
                            <a:srgbClr val="1A1714"/>
                          </a:solidFill>
                          <a:latin typeface="Consolas" pitchFamily="34" charset="0"/>
                          <a:ea typeface="Consolas" pitchFamily="34" charset="-122"/>
                          <a:cs typeface="Consolas" pitchFamily="34" charset="-120"/>
                        </a:rPr>
                        <a:t>11.8</a:t>
                      </a:r>
                      <a:endParaRPr lang="en-US" sz="12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4EFE6"/>
                    </a:solidFill>
                  </a:tcPr>
                </a:tc>
                <a:tc>
                  <a:txBody>
                    <a:bodyPr/>
                    <a:lstStyle/>
                    <a:p>
                      <a:pPr algn="r" indent="0" marL="0">
                        <a:buNone/>
                      </a:pPr>
                      <a:r>
                        <a:rPr lang="en-US" sz="1200" dirty="0">
                          <a:solidFill>
                            <a:srgbClr val="3A332D"/>
                          </a:solidFill>
                          <a:latin typeface="Consolas" pitchFamily="34" charset="0"/>
                          <a:ea typeface="Consolas" pitchFamily="34" charset="-122"/>
                          <a:cs typeface="Consolas" pitchFamily="34" charset="-120"/>
                        </a:rPr>
                        <a:t>9.4</a:t>
                      </a:r>
                      <a:endParaRPr lang="en-US" sz="12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4EFE6"/>
                    </a:solidFill>
                  </a:tcPr>
                </a:tc>
                <a:tc>
                  <a:txBody>
                    <a:bodyPr/>
                    <a:lstStyle/>
                    <a:p>
                      <a:pPr algn="r" indent="0" marL="0">
                        <a:buNone/>
                      </a:pPr>
                      <a:r>
                        <a:rPr lang="en-US" sz="1200" b="1" dirty="0">
                          <a:solidFill>
                            <a:srgbClr val="A88142"/>
                          </a:solidFill>
                          <a:latin typeface="Consolas" pitchFamily="34" charset="0"/>
                          <a:ea typeface="Consolas" pitchFamily="34" charset="-122"/>
                          <a:cs typeface="Consolas" pitchFamily="34" charset="-120"/>
                        </a:rPr>
                        <a:t>+25.5%</a:t>
                      </a:r>
                      <a:endParaRPr lang="en-US" sz="12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4EFE6"/>
                    </a:solidFill>
                  </a:tcPr>
                </a:tc>
              </a:tr>
              <a:tr h="438912">
                <a:tc>
                  <a:txBody>
                    <a:bodyPr/>
                    <a:lstStyle/>
                    <a:p>
                      <a:pPr indent="0" marL="0">
                        <a:buNone/>
                      </a:pPr>
                      <a:r>
                        <a:rPr lang="en-US" sz="1300" dirty="0">
                          <a:solidFill>
                            <a:srgbClr val="1A1714"/>
                          </a:solidFill>
                          <a:latin typeface="Georgia" pitchFamily="34" charset="0"/>
                          <a:ea typeface="Georgia" pitchFamily="34" charset="-122"/>
                          <a:cs typeface="Georgia" pitchFamily="34" charset="-120"/>
                        </a:rPr>
                        <a:t>Cash balance (US$M)</a:t>
                      </a:r>
                      <a:endParaRPr lang="en-US" sz="1300" dirty="0">
                        <a:latin typeface="Georgia" charset="0"/>
                        <a:ea typeface="Georgia" charset="0"/>
                        <a:cs typeface="Georgia"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FFFFF"/>
                    </a:solidFill>
                  </a:tcPr>
                </a:tc>
                <a:tc>
                  <a:txBody>
                    <a:bodyPr/>
                    <a:lstStyle/>
                    <a:p>
                      <a:pPr algn="r" indent="0" marL="0">
                        <a:buNone/>
                      </a:pPr>
                      <a:r>
                        <a:rPr lang="en-US" sz="1200" dirty="0">
                          <a:solidFill>
                            <a:srgbClr val="1A1714"/>
                          </a:solidFill>
                          <a:latin typeface="Consolas" pitchFamily="34" charset="0"/>
                          <a:ea typeface="Consolas" pitchFamily="34" charset="-122"/>
                          <a:cs typeface="Consolas" pitchFamily="34" charset="-120"/>
                        </a:rPr>
                        <a:t>82.1</a:t>
                      </a:r>
                      <a:endParaRPr lang="en-US" sz="12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FFFFF"/>
                    </a:solidFill>
                  </a:tcPr>
                </a:tc>
                <a:tc>
                  <a:txBody>
                    <a:bodyPr/>
                    <a:lstStyle/>
                    <a:p>
                      <a:pPr algn="r" indent="0" marL="0">
                        <a:buNone/>
                      </a:pPr>
                      <a:r>
                        <a:rPr lang="en-US" sz="1200" dirty="0">
                          <a:solidFill>
                            <a:srgbClr val="3A332D"/>
                          </a:solidFill>
                          <a:latin typeface="Consolas" pitchFamily="34" charset="0"/>
                          <a:ea typeface="Consolas" pitchFamily="34" charset="-122"/>
                          <a:cs typeface="Consolas" pitchFamily="34" charset="-120"/>
                        </a:rPr>
                        <a:t>73.6</a:t>
                      </a:r>
                      <a:endParaRPr lang="en-US" sz="12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FFFFF"/>
                    </a:solidFill>
                  </a:tcPr>
                </a:tc>
                <a:tc>
                  <a:txBody>
                    <a:bodyPr/>
                    <a:lstStyle/>
                    <a:p>
                      <a:pPr algn="r" indent="0" marL="0">
                        <a:buNone/>
                      </a:pPr>
                      <a:r>
                        <a:rPr lang="en-US" sz="1200" b="1" dirty="0">
                          <a:solidFill>
                            <a:srgbClr val="A88142"/>
                          </a:solidFill>
                          <a:latin typeface="Consolas" pitchFamily="34" charset="0"/>
                          <a:ea typeface="Consolas" pitchFamily="34" charset="-122"/>
                          <a:cs typeface="Consolas" pitchFamily="34" charset="-120"/>
                        </a:rPr>
                        <a:t>+11.5%</a:t>
                      </a:r>
                      <a:endParaRPr lang="en-US" sz="1200" dirty="0">
                        <a:latin typeface="Consolas" charset="0"/>
                        <a:ea typeface="Consolas" charset="0"/>
                        <a:cs typeface="Consolas" charset="0"/>
                      </a:endParaRPr>
                    </a:p>
                  </a:txBody>
                  <a:tcPr marL="91440" marR="91440" marT="45720" marB="45720" anchor="ctr">
                    <a:lnL w="6350" cap="flat" cmpd="sng" algn="ctr">
                      <a:solidFill>
                        <a:srgbClr val="D9D2C4"/>
                      </a:solidFill>
                      <a:prstDash val="solid"/>
                      <a:round/>
                      <a:headEnd type="none" w="med" len="med"/>
                      <a:tailEnd type="none" w="med" len="med"/>
                    </a:lnL>
                    <a:lnR w="6350" cap="flat" cmpd="sng" algn="ctr">
                      <a:solidFill>
                        <a:srgbClr val="D9D2C4"/>
                      </a:solidFill>
                      <a:prstDash val="solid"/>
                      <a:round/>
                      <a:headEnd type="none" w="med" len="med"/>
                      <a:tailEnd type="none" w="med" len="med"/>
                    </a:lnR>
                    <a:lnT w="6350" cap="flat" cmpd="sng" algn="ctr">
                      <a:solidFill>
                        <a:srgbClr val="D9D2C4"/>
                      </a:solidFill>
                      <a:prstDash val="solid"/>
                      <a:round/>
                      <a:headEnd type="none" w="med" len="med"/>
                      <a:tailEnd type="none" w="med" len="med"/>
                    </a:lnT>
                    <a:lnB w="6350" cap="flat" cmpd="sng" algn="ctr">
                      <a:solidFill>
                        <a:srgbClr val="D9D2C4"/>
                      </a:solidFill>
                      <a:prstDash val="solid"/>
                      <a:round/>
                      <a:headEnd type="none" w="med" len="med"/>
                      <a:tailEnd type="none" w="med" len="med"/>
                    </a:lnB>
                    <a:solidFill>
                      <a:srgbClr val="FFFFFF"/>
                    </a:solidFill>
                  </a:tcPr>
                </a:tc>
              </a:tr>
            </a:tbl>
          </a:graphicData>
        </a:graphic>
      </p:graphicFrame>
      <p:sp>
        <p:nvSpPr>
          <p:cNvPr id="6" name="Text 3"/>
          <p:cNvSpPr/>
          <p:nvPr/>
        </p:nvSpPr>
        <p:spPr>
          <a:xfrm>
            <a:off x="502920" y="6080760"/>
            <a:ext cx="8229600" cy="274320"/>
          </a:xfrm>
          <a:prstGeom prst="rect">
            <a:avLst/>
          </a:prstGeom>
          <a:noFill/>
          <a:ln/>
        </p:spPr>
        <p:txBody>
          <a:bodyPr wrap="square" rtlCol="0" anchor="ctr"/>
          <a:lstStyle/>
          <a:p>
            <a:pPr indent="0" marL="0">
              <a:buNone/>
            </a:pPr>
            <a:r>
              <a:rPr lang="en-US" sz="900" i="1" dirty="0">
                <a:solidFill>
                  <a:srgbClr val="6B6358"/>
                </a:solidFill>
                <a:latin typeface="Calibri" pitchFamily="34" charset="0"/>
                <a:ea typeface="Calibri" pitchFamily="34" charset="-122"/>
                <a:cs typeface="Calibri" pitchFamily="34" charset="-120"/>
              </a:rPr>
              <a:t>Comparatives unaudited. See appendix for full reconciliation to IFRS.</a:t>
            </a:r>
            <a:endParaRPr lang="en-US" sz="900" dirty="0"/>
          </a:p>
        </p:txBody>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6B6358"/>
                </a:solidFill>
                <a:latin typeface="Consolas"/>
                <a:ea typeface="Consolas"/>
                <a:cs typeface="Consolas"/>
              </a:defRPr>
            </a:lvl1pPr>
          </a:lstStyle>
          <a:p>
            <a:pPr algn="r"/>
            <a:fld id="{F7021451-1387-4CA6-816F-3879F97B5CBC}" type="slidenum">
              <a:rPr b="0" lang="en-US"/>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Majestic Gold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Majestic Gold — Reporting Deck</dc:title>
  <dc:subject>Brand template</dc:subject>
  <dc:creator>Majestic Gold Corp.</dc:creator>
  <cp:lastModifiedBy>Majestic Gold Corp.</cp:lastModifiedBy>
  <cp:revision>1</cp:revision>
  <dcterms:created xsi:type="dcterms:W3CDTF">2026-04-19T05:40:51Z</dcterms:created>
  <dcterms:modified xsi:type="dcterms:W3CDTF">2026-04-19T05:40:51Z</dcterms:modified>
</cp:coreProperties>
</file>